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1" r:id="rId2"/>
    <p:sldId id="257" r:id="rId3"/>
    <p:sldId id="262" r:id="rId4"/>
    <p:sldId id="279" r:id="rId5"/>
    <p:sldId id="263" r:id="rId6"/>
    <p:sldId id="266" r:id="rId7"/>
    <p:sldId id="258" r:id="rId8"/>
    <p:sldId id="259" r:id="rId9"/>
    <p:sldId id="260" r:id="rId10"/>
    <p:sldId id="261" r:id="rId11"/>
    <p:sldId id="282" r:id="rId12"/>
    <p:sldId id="267" r:id="rId13"/>
    <p:sldId id="288" r:id="rId14"/>
    <p:sldId id="289" r:id="rId15"/>
    <p:sldId id="268" r:id="rId16"/>
    <p:sldId id="276" r:id="rId17"/>
    <p:sldId id="295" r:id="rId18"/>
    <p:sldId id="304" r:id="rId19"/>
    <p:sldId id="305" r:id="rId20"/>
    <p:sldId id="306" r:id="rId21"/>
    <p:sldId id="307" r:id="rId22"/>
    <p:sldId id="308" r:id="rId23"/>
    <p:sldId id="273" r:id="rId24"/>
    <p:sldId id="281" r:id="rId25"/>
    <p:sldId id="271" r:id="rId26"/>
    <p:sldId id="269" r:id="rId27"/>
    <p:sldId id="277" r:id="rId28"/>
    <p:sldId id="278" r:id="rId29"/>
    <p:sldId id="270" r:id="rId30"/>
    <p:sldId id="283" r:id="rId31"/>
    <p:sldId id="284" r:id="rId32"/>
    <p:sldId id="290" r:id="rId33"/>
    <p:sldId id="286" r:id="rId34"/>
    <p:sldId id="280" r:id="rId35"/>
    <p:sldId id="272" r:id="rId36"/>
    <p:sldId id="287" r:id="rId37"/>
    <p:sldId id="274" r:id="rId38"/>
    <p:sldId id="293" r:id="rId39"/>
    <p:sldId id="275" r:id="rId40"/>
    <p:sldId id="291" r:id="rId41"/>
    <p:sldId id="292" r:id="rId42"/>
    <p:sldId id="294" r:id="rId43"/>
    <p:sldId id="303" r:id="rId44"/>
    <p:sldId id="297" r:id="rId45"/>
    <p:sldId id="298" r:id="rId46"/>
    <p:sldId id="299" r:id="rId47"/>
    <p:sldId id="300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7" r:id="rId56"/>
    <p:sldId id="316" r:id="rId57"/>
    <p:sldId id="318" r:id="rId58"/>
    <p:sldId id="320" r:id="rId59"/>
    <p:sldId id="321" r:id="rId60"/>
    <p:sldId id="322" r:id="rId61"/>
    <p:sldId id="319" r:id="rId62"/>
    <p:sldId id="325" r:id="rId63"/>
    <p:sldId id="323" r:id="rId64"/>
    <p:sldId id="324" r:id="rId65"/>
    <p:sldId id="326" r:id="rId66"/>
    <p:sldId id="327" r:id="rId67"/>
    <p:sldId id="328" r:id="rId68"/>
    <p:sldId id="332" r:id="rId69"/>
    <p:sldId id="331" r:id="rId70"/>
    <p:sldId id="330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3" r:id="rId81"/>
    <p:sldId id="342" r:id="rId82"/>
    <p:sldId id="344" r:id="rId83"/>
    <p:sldId id="346" r:id="rId84"/>
    <p:sldId id="347" r:id="rId85"/>
    <p:sldId id="348" r:id="rId86"/>
    <p:sldId id="349" r:id="rId8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D1EF3-E1AE-4BC2-A6AB-0297D103ADAE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E83C3B6A-BEC3-4EEF-9F9B-AC627B3FB91A}">
      <dgm:prSet phldrT="[Text]" custT="1"/>
      <dgm:spPr/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DBSharpX"/>
              <a:cs typeface="+mj-cs"/>
            </a:rPr>
            <a:t>องค์ประกอบขององค์กรปกครองส่วนท้องถิ่น</a:t>
          </a:r>
          <a:endParaRPr lang="th-TH" sz="3600" b="1" dirty="0">
            <a:solidFill>
              <a:schemeClr val="tx1"/>
            </a:solidFill>
          </a:endParaRPr>
        </a:p>
      </dgm:t>
    </dgm:pt>
    <dgm:pt modelId="{5D69EE0F-10D6-457F-82F3-2283E92A1ED5}" type="parTrans" cxnId="{D12D8618-F1D9-4A5C-85A8-9F5CA0928C89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84622B2D-7FDD-42F7-969D-4478DE36329F}" type="sibTrans" cxnId="{D12D8618-F1D9-4A5C-85A8-9F5CA0928C89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B3D70EBB-B847-4DE8-B7D2-C8AE70F9477A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สภาท้องถิ่น  </a:t>
          </a:r>
          <a:endParaRPr lang="th-TH" sz="3600" b="1" dirty="0">
            <a:solidFill>
              <a:schemeClr val="tx1"/>
            </a:solidFill>
          </a:endParaRPr>
        </a:p>
      </dgm:t>
    </dgm:pt>
    <dgm:pt modelId="{E3051362-5AEC-46CF-AF38-88A42ACF08D8}" type="parTrans" cxnId="{4FC82722-D692-465D-8E7D-BB103BBB5192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C1D84DD5-4D35-43BC-870D-5AFAD04CC14A}" type="sibTrans" cxnId="{4FC82722-D692-465D-8E7D-BB103BBB5192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95A9193C-E35C-43E1-AA18-DA58B71D2B1A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ผู้บริหารท้องถิ่น </a:t>
          </a:r>
          <a:endParaRPr lang="th-TH" sz="3600" b="1" dirty="0">
            <a:solidFill>
              <a:schemeClr val="tx1"/>
            </a:solidFill>
          </a:endParaRPr>
        </a:p>
      </dgm:t>
    </dgm:pt>
    <dgm:pt modelId="{56E96F92-41F4-4509-9623-D68F3C092B3B}" type="parTrans" cxnId="{F5D6F232-2848-4822-AEC9-C96CE1A4D461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E9D93F3D-EF8C-492D-9ADC-1FB8E628902F}" type="sibTrans" cxnId="{F5D6F232-2848-4822-AEC9-C96CE1A4D461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1B2CB6AB-C4D0-4EB6-AC1B-B8014458EE62}">
      <dgm:prSet phldrT="[Text]" custT="1"/>
      <dgm:spPr>
        <a:solidFill>
          <a:srgbClr val="FFFF00"/>
        </a:solidFill>
      </dgm:spPr>
      <dgm:t>
        <a:bodyPr/>
        <a:lstStyle/>
        <a:p>
          <a:r>
            <a:rPr lang="th-TH" sz="3600" b="1" dirty="0" smtClean="0">
              <a:solidFill>
                <a:schemeClr val="tx1"/>
              </a:solidFill>
              <a:latin typeface="UPCDLight"/>
              <a:cs typeface="+mj-cs"/>
            </a:rPr>
            <a:t>ข้าราชการท้องถิ่น </a:t>
          </a:r>
          <a:endParaRPr lang="th-TH" sz="3600" b="1" dirty="0">
            <a:solidFill>
              <a:schemeClr val="tx1"/>
            </a:solidFill>
          </a:endParaRPr>
        </a:p>
      </dgm:t>
    </dgm:pt>
    <dgm:pt modelId="{BB773E9A-7537-4594-B1C8-9A2FC91BCD55}" type="parTrans" cxnId="{825DB25D-DAED-4F62-95EE-8FF055D2C4FB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9022CFF6-E9F5-4C1C-A673-AFC89F0A09E7}" type="sibTrans" cxnId="{825DB25D-DAED-4F62-95EE-8FF055D2C4FB}">
      <dgm:prSet/>
      <dgm:spPr/>
      <dgm:t>
        <a:bodyPr/>
        <a:lstStyle/>
        <a:p>
          <a:endParaRPr lang="th-TH" sz="2400" b="1">
            <a:solidFill>
              <a:schemeClr val="tx1"/>
            </a:solidFill>
          </a:endParaRPr>
        </a:p>
      </dgm:t>
    </dgm:pt>
    <dgm:pt modelId="{2553F8C7-AFF9-4D28-99C9-BDA05FD2D60F}" type="pres">
      <dgm:prSet presAssocID="{9D3D1EF3-E1AE-4BC2-A6AB-0297D103ADA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95427429-9EF8-436D-A384-96D0C87E6215}" type="pres">
      <dgm:prSet presAssocID="{E83C3B6A-BEC3-4EEF-9F9B-AC627B3FB91A}" presName="hierRoot1" presStyleCnt="0">
        <dgm:presLayoutVars>
          <dgm:hierBranch val="init"/>
        </dgm:presLayoutVars>
      </dgm:prSet>
      <dgm:spPr/>
    </dgm:pt>
    <dgm:pt modelId="{C4F00950-3730-4B32-8AF6-ABB200F961D9}" type="pres">
      <dgm:prSet presAssocID="{E83C3B6A-BEC3-4EEF-9F9B-AC627B3FB91A}" presName="rootComposite1" presStyleCnt="0"/>
      <dgm:spPr/>
    </dgm:pt>
    <dgm:pt modelId="{F5D852FD-B68D-4828-ACE0-8CB1CB4421BD}" type="pres">
      <dgm:prSet presAssocID="{E83C3B6A-BEC3-4EEF-9F9B-AC627B3FB91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9C1687B-2D1A-4451-8484-0FD5175C2F6F}" type="pres">
      <dgm:prSet presAssocID="{E83C3B6A-BEC3-4EEF-9F9B-AC627B3FB91A}" presName="rootConnector1" presStyleLbl="node1" presStyleIdx="0" presStyleCnt="0"/>
      <dgm:spPr/>
      <dgm:t>
        <a:bodyPr/>
        <a:lstStyle/>
        <a:p>
          <a:endParaRPr lang="th-TH"/>
        </a:p>
      </dgm:t>
    </dgm:pt>
    <dgm:pt modelId="{8A9AB03E-C30A-4F5A-9606-32786CF325F9}" type="pres">
      <dgm:prSet presAssocID="{E83C3B6A-BEC3-4EEF-9F9B-AC627B3FB91A}" presName="hierChild2" presStyleCnt="0"/>
      <dgm:spPr/>
    </dgm:pt>
    <dgm:pt modelId="{04C99664-3513-4C78-BA51-D79FF38144ED}" type="pres">
      <dgm:prSet presAssocID="{E3051362-5AEC-46CF-AF38-88A42ACF08D8}" presName="Name37" presStyleLbl="parChTrans1D2" presStyleIdx="0" presStyleCnt="3"/>
      <dgm:spPr/>
      <dgm:t>
        <a:bodyPr/>
        <a:lstStyle/>
        <a:p>
          <a:endParaRPr lang="th-TH"/>
        </a:p>
      </dgm:t>
    </dgm:pt>
    <dgm:pt modelId="{EDC0A1E4-9563-43CB-93A2-E9B093B93379}" type="pres">
      <dgm:prSet presAssocID="{B3D70EBB-B847-4DE8-B7D2-C8AE70F9477A}" presName="hierRoot2" presStyleCnt="0">
        <dgm:presLayoutVars>
          <dgm:hierBranch val="init"/>
        </dgm:presLayoutVars>
      </dgm:prSet>
      <dgm:spPr/>
    </dgm:pt>
    <dgm:pt modelId="{688A4D0B-8280-46AB-85C0-24E9420C83D1}" type="pres">
      <dgm:prSet presAssocID="{B3D70EBB-B847-4DE8-B7D2-C8AE70F9477A}" presName="rootComposite" presStyleCnt="0"/>
      <dgm:spPr/>
    </dgm:pt>
    <dgm:pt modelId="{1A4B2583-BBD6-4A81-8C82-29E72FE0D499}" type="pres">
      <dgm:prSet presAssocID="{B3D70EBB-B847-4DE8-B7D2-C8AE70F9477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7B4C05E-0AF0-455E-8834-BF9B5011EE03}" type="pres">
      <dgm:prSet presAssocID="{B3D70EBB-B847-4DE8-B7D2-C8AE70F9477A}" presName="rootConnector" presStyleLbl="node2" presStyleIdx="0" presStyleCnt="3"/>
      <dgm:spPr/>
      <dgm:t>
        <a:bodyPr/>
        <a:lstStyle/>
        <a:p>
          <a:endParaRPr lang="th-TH"/>
        </a:p>
      </dgm:t>
    </dgm:pt>
    <dgm:pt modelId="{CBD6B918-52C4-4BC6-8154-839F7C027AA0}" type="pres">
      <dgm:prSet presAssocID="{B3D70EBB-B847-4DE8-B7D2-C8AE70F9477A}" presName="hierChild4" presStyleCnt="0"/>
      <dgm:spPr/>
    </dgm:pt>
    <dgm:pt modelId="{AB463A03-1220-4958-9ABB-18F2D499A00A}" type="pres">
      <dgm:prSet presAssocID="{B3D70EBB-B847-4DE8-B7D2-C8AE70F9477A}" presName="hierChild5" presStyleCnt="0"/>
      <dgm:spPr/>
    </dgm:pt>
    <dgm:pt modelId="{5F1B30C8-3D48-462C-980E-95C770EB4C19}" type="pres">
      <dgm:prSet presAssocID="{56E96F92-41F4-4509-9623-D68F3C092B3B}" presName="Name37" presStyleLbl="parChTrans1D2" presStyleIdx="1" presStyleCnt="3"/>
      <dgm:spPr/>
      <dgm:t>
        <a:bodyPr/>
        <a:lstStyle/>
        <a:p>
          <a:endParaRPr lang="th-TH"/>
        </a:p>
      </dgm:t>
    </dgm:pt>
    <dgm:pt modelId="{A302C57A-9736-48C4-8F87-F9A6C794283B}" type="pres">
      <dgm:prSet presAssocID="{95A9193C-E35C-43E1-AA18-DA58B71D2B1A}" presName="hierRoot2" presStyleCnt="0">
        <dgm:presLayoutVars>
          <dgm:hierBranch val="init"/>
        </dgm:presLayoutVars>
      </dgm:prSet>
      <dgm:spPr/>
    </dgm:pt>
    <dgm:pt modelId="{F546155E-5C2B-4B83-A20C-2D0CEE136DE6}" type="pres">
      <dgm:prSet presAssocID="{95A9193C-E35C-43E1-AA18-DA58B71D2B1A}" presName="rootComposite" presStyleCnt="0"/>
      <dgm:spPr/>
    </dgm:pt>
    <dgm:pt modelId="{BEF0D2D9-7533-4F57-9074-1A0C87837A59}" type="pres">
      <dgm:prSet presAssocID="{95A9193C-E35C-43E1-AA18-DA58B71D2B1A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4A85E9D4-F758-4594-B8B0-EF348661864D}" type="pres">
      <dgm:prSet presAssocID="{95A9193C-E35C-43E1-AA18-DA58B71D2B1A}" presName="rootConnector" presStyleLbl="node2" presStyleIdx="1" presStyleCnt="3"/>
      <dgm:spPr/>
      <dgm:t>
        <a:bodyPr/>
        <a:lstStyle/>
        <a:p>
          <a:endParaRPr lang="th-TH"/>
        </a:p>
      </dgm:t>
    </dgm:pt>
    <dgm:pt modelId="{109E836B-A997-4812-8922-63EC2634367A}" type="pres">
      <dgm:prSet presAssocID="{95A9193C-E35C-43E1-AA18-DA58B71D2B1A}" presName="hierChild4" presStyleCnt="0"/>
      <dgm:spPr/>
    </dgm:pt>
    <dgm:pt modelId="{36440374-E244-4893-AD02-E63C51E9D333}" type="pres">
      <dgm:prSet presAssocID="{95A9193C-E35C-43E1-AA18-DA58B71D2B1A}" presName="hierChild5" presStyleCnt="0"/>
      <dgm:spPr/>
    </dgm:pt>
    <dgm:pt modelId="{7AB9BEDC-FDDD-441D-965E-64160C119E93}" type="pres">
      <dgm:prSet presAssocID="{BB773E9A-7537-4594-B1C8-9A2FC91BCD55}" presName="Name37" presStyleLbl="parChTrans1D2" presStyleIdx="2" presStyleCnt="3"/>
      <dgm:spPr/>
      <dgm:t>
        <a:bodyPr/>
        <a:lstStyle/>
        <a:p>
          <a:endParaRPr lang="th-TH"/>
        </a:p>
      </dgm:t>
    </dgm:pt>
    <dgm:pt modelId="{D044BD3A-837C-421C-9C50-807F1D25211C}" type="pres">
      <dgm:prSet presAssocID="{1B2CB6AB-C4D0-4EB6-AC1B-B8014458EE62}" presName="hierRoot2" presStyleCnt="0">
        <dgm:presLayoutVars>
          <dgm:hierBranch val="init"/>
        </dgm:presLayoutVars>
      </dgm:prSet>
      <dgm:spPr/>
    </dgm:pt>
    <dgm:pt modelId="{84B56A85-0C81-400E-877E-0446C6FAD092}" type="pres">
      <dgm:prSet presAssocID="{1B2CB6AB-C4D0-4EB6-AC1B-B8014458EE62}" presName="rootComposite" presStyleCnt="0"/>
      <dgm:spPr/>
    </dgm:pt>
    <dgm:pt modelId="{B6EEDCA4-A91D-4442-9E70-D8984D022C9F}" type="pres">
      <dgm:prSet presAssocID="{1B2CB6AB-C4D0-4EB6-AC1B-B8014458EE6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71A30EBE-7BEC-4F6E-BBCE-A1D8F561629C}" type="pres">
      <dgm:prSet presAssocID="{1B2CB6AB-C4D0-4EB6-AC1B-B8014458EE62}" presName="rootConnector" presStyleLbl="node2" presStyleIdx="2" presStyleCnt="3"/>
      <dgm:spPr/>
      <dgm:t>
        <a:bodyPr/>
        <a:lstStyle/>
        <a:p>
          <a:endParaRPr lang="th-TH"/>
        </a:p>
      </dgm:t>
    </dgm:pt>
    <dgm:pt modelId="{A514559D-F73D-46B3-99AC-FB39FDC1AAE7}" type="pres">
      <dgm:prSet presAssocID="{1B2CB6AB-C4D0-4EB6-AC1B-B8014458EE62}" presName="hierChild4" presStyleCnt="0"/>
      <dgm:spPr/>
    </dgm:pt>
    <dgm:pt modelId="{CEC54B50-C682-42F8-BB9F-8399B36D425A}" type="pres">
      <dgm:prSet presAssocID="{1B2CB6AB-C4D0-4EB6-AC1B-B8014458EE62}" presName="hierChild5" presStyleCnt="0"/>
      <dgm:spPr/>
    </dgm:pt>
    <dgm:pt modelId="{4A8AC224-7013-4195-8351-4D1DAC5CFB31}" type="pres">
      <dgm:prSet presAssocID="{E83C3B6A-BEC3-4EEF-9F9B-AC627B3FB91A}" presName="hierChild3" presStyleCnt="0"/>
      <dgm:spPr/>
    </dgm:pt>
  </dgm:ptLst>
  <dgm:cxnLst>
    <dgm:cxn modelId="{5F0EBC39-45BF-4E75-AD51-11C697E73B70}" type="presOf" srcId="{1B2CB6AB-C4D0-4EB6-AC1B-B8014458EE62}" destId="{B6EEDCA4-A91D-4442-9E70-D8984D022C9F}" srcOrd="0" destOrd="0" presId="urn:microsoft.com/office/officeart/2005/8/layout/orgChart1"/>
    <dgm:cxn modelId="{3AF191FE-2875-4464-B11A-441D647865B2}" type="presOf" srcId="{E3051362-5AEC-46CF-AF38-88A42ACF08D8}" destId="{04C99664-3513-4C78-BA51-D79FF38144ED}" srcOrd="0" destOrd="0" presId="urn:microsoft.com/office/officeart/2005/8/layout/orgChart1"/>
    <dgm:cxn modelId="{D12D8618-F1D9-4A5C-85A8-9F5CA0928C89}" srcId="{9D3D1EF3-E1AE-4BC2-A6AB-0297D103ADAE}" destId="{E83C3B6A-BEC3-4EEF-9F9B-AC627B3FB91A}" srcOrd="0" destOrd="0" parTransId="{5D69EE0F-10D6-457F-82F3-2283E92A1ED5}" sibTransId="{84622B2D-7FDD-42F7-969D-4478DE36329F}"/>
    <dgm:cxn modelId="{2200EE9A-9D61-49F9-8883-8154250F9473}" type="presOf" srcId="{56E96F92-41F4-4509-9623-D68F3C092B3B}" destId="{5F1B30C8-3D48-462C-980E-95C770EB4C19}" srcOrd="0" destOrd="0" presId="urn:microsoft.com/office/officeart/2005/8/layout/orgChart1"/>
    <dgm:cxn modelId="{F10AA3EE-7758-40C4-B90A-A0CF6FEB8224}" type="presOf" srcId="{95A9193C-E35C-43E1-AA18-DA58B71D2B1A}" destId="{BEF0D2D9-7533-4F57-9074-1A0C87837A59}" srcOrd="0" destOrd="0" presId="urn:microsoft.com/office/officeart/2005/8/layout/orgChart1"/>
    <dgm:cxn modelId="{F5D6F232-2848-4822-AEC9-C96CE1A4D461}" srcId="{E83C3B6A-BEC3-4EEF-9F9B-AC627B3FB91A}" destId="{95A9193C-E35C-43E1-AA18-DA58B71D2B1A}" srcOrd="1" destOrd="0" parTransId="{56E96F92-41F4-4509-9623-D68F3C092B3B}" sibTransId="{E9D93F3D-EF8C-492D-9ADC-1FB8E628902F}"/>
    <dgm:cxn modelId="{60412BA1-2E9D-4337-809E-32FECCA3C16F}" type="presOf" srcId="{9D3D1EF3-E1AE-4BC2-A6AB-0297D103ADAE}" destId="{2553F8C7-AFF9-4D28-99C9-BDA05FD2D60F}" srcOrd="0" destOrd="0" presId="urn:microsoft.com/office/officeart/2005/8/layout/orgChart1"/>
    <dgm:cxn modelId="{CDCC47C1-1090-4DFD-B1F7-64E080689886}" type="presOf" srcId="{B3D70EBB-B847-4DE8-B7D2-C8AE70F9477A}" destId="{1A4B2583-BBD6-4A81-8C82-29E72FE0D499}" srcOrd="0" destOrd="0" presId="urn:microsoft.com/office/officeart/2005/8/layout/orgChart1"/>
    <dgm:cxn modelId="{8263A25F-C6A2-4C80-99C6-41DF17952951}" type="presOf" srcId="{BB773E9A-7537-4594-B1C8-9A2FC91BCD55}" destId="{7AB9BEDC-FDDD-441D-965E-64160C119E93}" srcOrd="0" destOrd="0" presId="urn:microsoft.com/office/officeart/2005/8/layout/orgChart1"/>
    <dgm:cxn modelId="{4D12F2E2-8470-4185-8AEC-12C2F3432FD9}" type="presOf" srcId="{E83C3B6A-BEC3-4EEF-9F9B-AC627B3FB91A}" destId="{F5D852FD-B68D-4828-ACE0-8CB1CB4421BD}" srcOrd="0" destOrd="0" presId="urn:microsoft.com/office/officeart/2005/8/layout/orgChart1"/>
    <dgm:cxn modelId="{4FC82722-D692-465D-8E7D-BB103BBB5192}" srcId="{E83C3B6A-BEC3-4EEF-9F9B-AC627B3FB91A}" destId="{B3D70EBB-B847-4DE8-B7D2-C8AE70F9477A}" srcOrd="0" destOrd="0" parTransId="{E3051362-5AEC-46CF-AF38-88A42ACF08D8}" sibTransId="{C1D84DD5-4D35-43BC-870D-5AFAD04CC14A}"/>
    <dgm:cxn modelId="{0797AFEB-4AB2-4F3B-B83F-A3BB90456C84}" type="presOf" srcId="{E83C3B6A-BEC3-4EEF-9F9B-AC627B3FB91A}" destId="{C9C1687B-2D1A-4451-8484-0FD5175C2F6F}" srcOrd="1" destOrd="0" presId="urn:microsoft.com/office/officeart/2005/8/layout/orgChart1"/>
    <dgm:cxn modelId="{8500D69A-D277-405D-A5C8-4A97535DAA1C}" type="presOf" srcId="{B3D70EBB-B847-4DE8-B7D2-C8AE70F9477A}" destId="{57B4C05E-0AF0-455E-8834-BF9B5011EE03}" srcOrd="1" destOrd="0" presId="urn:microsoft.com/office/officeart/2005/8/layout/orgChart1"/>
    <dgm:cxn modelId="{EAF16366-5C36-4040-AC5F-91400CFB0D95}" type="presOf" srcId="{1B2CB6AB-C4D0-4EB6-AC1B-B8014458EE62}" destId="{71A30EBE-7BEC-4F6E-BBCE-A1D8F561629C}" srcOrd="1" destOrd="0" presId="urn:microsoft.com/office/officeart/2005/8/layout/orgChart1"/>
    <dgm:cxn modelId="{825DB25D-DAED-4F62-95EE-8FF055D2C4FB}" srcId="{E83C3B6A-BEC3-4EEF-9F9B-AC627B3FB91A}" destId="{1B2CB6AB-C4D0-4EB6-AC1B-B8014458EE62}" srcOrd="2" destOrd="0" parTransId="{BB773E9A-7537-4594-B1C8-9A2FC91BCD55}" sibTransId="{9022CFF6-E9F5-4C1C-A673-AFC89F0A09E7}"/>
    <dgm:cxn modelId="{77540A40-6CC2-4338-AB97-218AC7B15DCC}" type="presOf" srcId="{95A9193C-E35C-43E1-AA18-DA58B71D2B1A}" destId="{4A85E9D4-F758-4594-B8B0-EF348661864D}" srcOrd="1" destOrd="0" presId="urn:microsoft.com/office/officeart/2005/8/layout/orgChart1"/>
    <dgm:cxn modelId="{F8FDD8E5-E83C-4A6B-BB0F-66B8C18932D2}" type="presParOf" srcId="{2553F8C7-AFF9-4D28-99C9-BDA05FD2D60F}" destId="{95427429-9EF8-436D-A384-96D0C87E6215}" srcOrd="0" destOrd="0" presId="urn:microsoft.com/office/officeart/2005/8/layout/orgChart1"/>
    <dgm:cxn modelId="{667C6923-713F-4021-8383-66CDF626E5F6}" type="presParOf" srcId="{95427429-9EF8-436D-A384-96D0C87E6215}" destId="{C4F00950-3730-4B32-8AF6-ABB200F961D9}" srcOrd="0" destOrd="0" presId="urn:microsoft.com/office/officeart/2005/8/layout/orgChart1"/>
    <dgm:cxn modelId="{A81D8574-FEFA-4D69-90DA-3FFCFF9A554A}" type="presParOf" srcId="{C4F00950-3730-4B32-8AF6-ABB200F961D9}" destId="{F5D852FD-B68D-4828-ACE0-8CB1CB4421BD}" srcOrd="0" destOrd="0" presId="urn:microsoft.com/office/officeart/2005/8/layout/orgChart1"/>
    <dgm:cxn modelId="{68712554-5BA2-4B20-BF89-534E3F5E1C6C}" type="presParOf" srcId="{C4F00950-3730-4B32-8AF6-ABB200F961D9}" destId="{C9C1687B-2D1A-4451-8484-0FD5175C2F6F}" srcOrd="1" destOrd="0" presId="urn:microsoft.com/office/officeart/2005/8/layout/orgChart1"/>
    <dgm:cxn modelId="{A29E16A7-5D09-4E13-BFE3-C558B889697E}" type="presParOf" srcId="{95427429-9EF8-436D-A384-96D0C87E6215}" destId="{8A9AB03E-C30A-4F5A-9606-32786CF325F9}" srcOrd="1" destOrd="0" presId="urn:microsoft.com/office/officeart/2005/8/layout/orgChart1"/>
    <dgm:cxn modelId="{6F9AF488-500B-4C5F-88AB-0A630A5DE157}" type="presParOf" srcId="{8A9AB03E-C30A-4F5A-9606-32786CF325F9}" destId="{04C99664-3513-4C78-BA51-D79FF38144ED}" srcOrd="0" destOrd="0" presId="urn:microsoft.com/office/officeart/2005/8/layout/orgChart1"/>
    <dgm:cxn modelId="{C1677950-64E3-42D4-9E8B-79D357331CE0}" type="presParOf" srcId="{8A9AB03E-C30A-4F5A-9606-32786CF325F9}" destId="{EDC0A1E4-9563-43CB-93A2-E9B093B93379}" srcOrd="1" destOrd="0" presId="urn:microsoft.com/office/officeart/2005/8/layout/orgChart1"/>
    <dgm:cxn modelId="{B3740731-9FD4-4F80-A08D-7B42DF747D88}" type="presParOf" srcId="{EDC0A1E4-9563-43CB-93A2-E9B093B93379}" destId="{688A4D0B-8280-46AB-85C0-24E9420C83D1}" srcOrd="0" destOrd="0" presId="urn:microsoft.com/office/officeart/2005/8/layout/orgChart1"/>
    <dgm:cxn modelId="{FD97318D-5A50-4298-AAA5-A407F786CAD6}" type="presParOf" srcId="{688A4D0B-8280-46AB-85C0-24E9420C83D1}" destId="{1A4B2583-BBD6-4A81-8C82-29E72FE0D499}" srcOrd="0" destOrd="0" presId="urn:microsoft.com/office/officeart/2005/8/layout/orgChart1"/>
    <dgm:cxn modelId="{4E18487C-6EF3-47F4-AEEE-2C823879BD9F}" type="presParOf" srcId="{688A4D0B-8280-46AB-85C0-24E9420C83D1}" destId="{57B4C05E-0AF0-455E-8834-BF9B5011EE03}" srcOrd="1" destOrd="0" presId="urn:microsoft.com/office/officeart/2005/8/layout/orgChart1"/>
    <dgm:cxn modelId="{3127E94C-3035-4662-8849-42FA9ACCDAA6}" type="presParOf" srcId="{EDC0A1E4-9563-43CB-93A2-E9B093B93379}" destId="{CBD6B918-52C4-4BC6-8154-839F7C027AA0}" srcOrd="1" destOrd="0" presId="urn:microsoft.com/office/officeart/2005/8/layout/orgChart1"/>
    <dgm:cxn modelId="{EC3784E0-93FF-44B2-A9FD-F54CA4CB1975}" type="presParOf" srcId="{EDC0A1E4-9563-43CB-93A2-E9B093B93379}" destId="{AB463A03-1220-4958-9ABB-18F2D499A00A}" srcOrd="2" destOrd="0" presId="urn:microsoft.com/office/officeart/2005/8/layout/orgChart1"/>
    <dgm:cxn modelId="{4E0F5E9F-1097-4AEF-B26D-768753586CE1}" type="presParOf" srcId="{8A9AB03E-C30A-4F5A-9606-32786CF325F9}" destId="{5F1B30C8-3D48-462C-980E-95C770EB4C19}" srcOrd="2" destOrd="0" presId="urn:microsoft.com/office/officeart/2005/8/layout/orgChart1"/>
    <dgm:cxn modelId="{0F50C8DA-489F-4440-B0D8-5AE70F8EFF4A}" type="presParOf" srcId="{8A9AB03E-C30A-4F5A-9606-32786CF325F9}" destId="{A302C57A-9736-48C4-8F87-F9A6C794283B}" srcOrd="3" destOrd="0" presId="urn:microsoft.com/office/officeart/2005/8/layout/orgChart1"/>
    <dgm:cxn modelId="{B60CC21F-6DC5-41F8-B917-91ED9F05D6AA}" type="presParOf" srcId="{A302C57A-9736-48C4-8F87-F9A6C794283B}" destId="{F546155E-5C2B-4B83-A20C-2D0CEE136DE6}" srcOrd="0" destOrd="0" presId="urn:microsoft.com/office/officeart/2005/8/layout/orgChart1"/>
    <dgm:cxn modelId="{B5561981-EFFF-49DC-8E19-D933B83B77E3}" type="presParOf" srcId="{F546155E-5C2B-4B83-A20C-2D0CEE136DE6}" destId="{BEF0D2D9-7533-4F57-9074-1A0C87837A59}" srcOrd="0" destOrd="0" presId="urn:microsoft.com/office/officeart/2005/8/layout/orgChart1"/>
    <dgm:cxn modelId="{6EA55D6E-31F8-4943-BAEF-9386E5CDC13A}" type="presParOf" srcId="{F546155E-5C2B-4B83-A20C-2D0CEE136DE6}" destId="{4A85E9D4-F758-4594-B8B0-EF348661864D}" srcOrd="1" destOrd="0" presId="urn:microsoft.com/office/officeart/2005/8/layout/orgChart1"/>
    <dgm:cxn modelId="{4D04E39E-5E21-4EFA-B15E-26B13339D65A}" type="presParOf" srcId="{A302C57A-9736-48C4-8F87-F9A6C794283B}" destId="{109E836B-A997-4812-8922-63EC2634367A}" srcOrd="1" destOrd="0" presId="urn:microsoft.com/office/officeart/2005/8/layout/orgChart1"/>
    <dgm:cxn modelId="{A1B42EEF-C246-4471-A2DF-15661FE89221}" type="presParOf" srcId="{A302C57A-9736-48C4-8F87-F9A6C794283B}" destId="{36440374-E244-4893-AD02-E63C51E9D333}" srcOrd="2" destOrd="0" presId="urn:microsoft.com/office/officeart/2005/8/layout/orgChart1"/>
    <dgm:cxn modelId="{C9E950BE-6EEB-4C11-888A-1CA52F0A3D1E}" type="presParOf" srcId="{8A9AB03E-C30A-4F5A-9606-32786CF325F9}" destId="{7AB9BEDC-FDDD-441D-965E-64160C119E93}" srcOrd="4" destOrd="0" presId="urn:microsoft.com/office/officeart/2005/8/layout/orgChart1"/>
    <dgm:cxn modelId="{6FEC22C8-A47E-4EEC-A7C9-09D70241E491}" type="presParOf" srcId="{8A9AB03E-C30A-4F5A-9606-32786CF325F9}" destId="{D044BD3A-837C-421C-9C50-807F1D25211C}" srcOrd="5" destOrd="0" presId="urn:microsoft.com/office/officeart/2005/8/layout/orgChart1"/>
    <dgm:cxn modelId="{2F5E14F8-8FEB-4B5C-98BB-B6C36447C2C7}" type="presParOf" srcId="{D044BD3A-837C-421C-9C50-807F1D25211C}" destId="{84B56A85-0C81-400E-877E-0446C6FAD092}" srcOrd="0" destOrd="0" presId="urn:microsoft.com/office/officeart/2005/8/layout/orgChart1"/>
    <dgm:cxn modelId="{097886B4-43BD-4C99-B1C5-68BB4CDB3005}" type="presParOf" srcId="{84B56A85-0C81-400E-877E-0446C6FAD092}" destId="{B6EEDCA4-A91D-4442-9E70-D8984D022C9F}" srcOrd="0" destOrd="0" presId="urn:microsoft.com/office/officeart/2005/8/layout/orgChart1"/>
    <dgm:cxn modelId="{E69DFC1A-4987-4AC1-AA9E-3D9BB896BFA8}" type="presParOf" srcId="{84B56A85-0C81-400E-877E-0446C6FAD092}" destId="{71A30EBE-7BEC-4F6E-BBCE-A1D8F561629C}" srcOrd="1" destOrd="0" presId="urn:microsoft.com/office/officeart/2005/8/layout/orgChart1"/>
    <dgm:cxn modelId="{8037C5B7-49DE-4C2B-99BA-02CF7A8FED9A}" type="presParOf" srcId="{D044BD3A-837C-421C-9C50-807F1D25211C}" destId="{A514559D-F73D-46B3-99AC-FB39FDC1AAE7}" srcOrd="1" destOrd="0" presId="urn:microsoft.com/office/officeart/2005/8/layout/orgChart1"/>
    <dgm:cxn modelId="{6F82E4B7-1169-4FAA-A38D-302D675276A7}" type="presParOf" srcId="{D044BD3A-837C-421C-9C50-807F1D25211C}" destId="{CEC54B50-C682-42F8-BB9F-8399B36D425A}" srcOrd="2" destOrd="0" presId="urn:microsoft.com/office/officeart/2005/8/layout/orgChart1"/>
    <dgm:cxn modelId="{55298D29-E6AE-4647-86AA-F586CD6EF005}" type="presParOf" srcId="{95427429-9EF8-436D-A384-96D0C87E6215}" destId="{4A8AC224-7013-4195-8351-4D1DAC5CFB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706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790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852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703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822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195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9642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505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34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136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53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A74F5-F67C-40D7-8341-B9A0A23B94CC}" type="datetimeFigureOut">
              <a:rPr lang="th-TH" smtClean="0"/>
              <a:t>09/09/60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8BC2E-D7F9-40C7-B49E-255648BC5ED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171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5009" y="1253875"/>
            <a:ext cx="12076090" cy="4314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พระราชบัญญัติระเบียบบริหารราชการแผ่นดิน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2534						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พระราชบัญญัติองค์การบริหารส่วนจังหวัด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2540					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พระราชบัญญัติเทศบาล พ.ศ.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2496									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พระราชบัญญัติสภาตำบลและองค์การบริหารส่วนตำบล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2537					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พระราชบัญญัติระเบียบบริหารราชการเมืองพัทยา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2542					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</a:t>
            </a:r>
            <a:r>
              <a:rPr lang="th-TH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กําหนด</a:t>
            </a: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แผนและขั้นตอนการกระจาย</a:t>
            </a:r>
            <a:r>
              <a:rPr lang="th-TH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อํานาจ</a:t>
            </a: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ให้แก่องค์กรปกครองส่วนท้องถิ่น  พ.ศ.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2542  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พระราชบัญญัติระเบียบบริหารงานบุคคลส่วนท้องถิ่น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2542					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พระราชกฤษฎีกาว่าด้วยหลักเกณฑ์และวิธีการบริหารกิจการบ้านเมืองที่ดี พ.ศ.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2546			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ระเบียบว่าด้วยงานสารบรรณ พ.ศ. </a:t>
            </a:r>
            <a:r>
              <a:rPr lang="en-US" sz="2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2526	</a:t>
            </a: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6292" y="502275"/>
            <a:ext cx="3447245" cy="650852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กฎหมาย ท้องถิ่น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88" y="801226"/>
            <a:ext cx="10186199" cy="51616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38" y="207126"/>
            <a:ext cx="5576551" cy="5936096"/>
          </a:xfrm>
          <a:prstGeom prst="rect">
            <a:avLst/>
          </a:prstGeom>
        </p:spPr>
      </p:pic>
      <p:pic>
        <p:nvPicPr>
          <p:cNvPr id="5" name="Picture 4" descr="http://www.oknation.net/blog/home/blog_data/59/5059/images/ja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4988" y="155611"/>
            <a:ext cx="4462662" cy="603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55312" y="6057433"/>
            <a:ext cx="45720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H NiramitIT๙ " pitchFamily="2" charset="-34"/>
                <a:cs typeface="TH NiramitIT๙ " pitchFamily="2" charset="-34"/>
              </a:rPr>
              <a:t>การเมืองภาคตัวแทน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4988" y="6057434"/>
            <a:ext cx="49530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- การเมืองภาคประชาชน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9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272" y="171623"/>
            <a:ext cx="6827883" cy="65498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45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4476">
            <a:off x="6276166" y="2024641"/>
            <a:ext cx="5460806" cy="27900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3600">
            <a:off x="921840" y="387489"/>
            <a:ext cx="4733165" cy="606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8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3506">
            <a:off x="520051" y="700197"/>
            <a:ext cx="6717876" cy="48524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291" y="783786"/>
            <a:ext cx="3648545" cy="32293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809" y="4672414"/>
            <a:ext cx="2283385" cy="1685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9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1443-986B-40EA-B8A2-5D3AD6668ED3}" type="slidenum">
              <a:rPr lang="en-US"/>
              <a:pPr/>
              <a:t>7</a:t>
            </a:fld>
            <a:endParaRPr lang="th-TH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524000" y="2093913"/>
            <a:ext cx="91440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1. หลักการรวมอำนาจการปกครอง </a:t>
            </a:r>
            <a:r>
              <a:rPr lang="th-TH" sz="4800">
                <a:latin typeface="Angsana New" panose="02020603050405020304" pitchFamily="18" charset="-34"/>
              </a:rPr>
              <a:t>(</a:t>
            </a:r>
            <a:r>
              <a:rPr lang="en-US" sz="4800">
                <a:latin typeface="Angsana New" panose="02020603050405020304" pitchFamily="18" charset="-34"/>
              </a:rPr>
              <a:t>Centralization</a:t>
            </a:r>
            <a:r>
              <a:rPr lang="th-TH" sz="4800">
                <a:latin typeface="Angsana New" panose="02020603050405020304" pitchFamily="18" charset="-34"/>
              </a:rPr>
              <a:t>)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524000" y="3082925"/>
            <a:ext cx="9144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2. หลักการแบ่งอำนาจการปกครอง                      </a:t>
            </a:r>
            <a:r>
              <a:rPr lang="th-TH" sz="4800">
                <a:latin typeface="Angsana New" panose="02020603050405020304" pitchFamily="18" charset="-34"/>
              </a:rPr>
              <a:t>(</a:t>
            </a:r>
            <a:r>
              <a:rPr lang="en-US" sz="4800">
                <a:latin typeface="Angsana New" panose="02020603050405020304" pitchFamily="18" charset="-34"/>
              </a:rPr>
              <a:t>Deconcentration</a:t>
            </a:r>
            <a:r>
              <a:rPr lang="th-TH" sz="4800">
                <a:latin typeface="Angsana New" panose="02020603050405020304" pitchFamily="18" charset="-34"/>
              </a:rPr>
              <a:t>)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524000" y="4724400"/>
            <a:ext cx="9144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3. หลักการกระจายอำนาจการปกครอง </a:t>
            </a:r>
            <a:r>
              <a:rPr lang="th-TH" sz="4800">
                <a:latin typeface="Angsana New" panose="02020603050405020304" pitchFamily="18" charset="-34"/>
              </a:rPr>
              <a:t>(</a:t>
            </a:r>
            <a:r>
              <a:rPr lang="en-US" sz="4800">
                <a:latin typeface="Angsana New" panose="02020603050405020304" pitchFamily="18" charset="-34"/>
              </a:rPr>
              <a:t>Decentralization</a:t>
            </a:r>
            <a:r>
              <a:rPr lang="th-TH" sz="4800">
                <a:latin typeface="Angsana New" panose="02020603050405020304" pitchFamily="18" charset="-34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3284356" y="666056"/>
            <a:ext cx="65133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5400" dirty="0" smtClean="0"/>
              <a:t>หลักการจัดระเบียบบริหารราชการ</a:t>
            </a:r>
            <a:endParaRPr lang="th-TH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75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  <p:bldP spid="696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0" y="2133601"/>
            <a:ext cx="8534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	1. กำลังทหารและตำรวจขึ้นตรงต่อส่วนกลาง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524000" y="3505201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	2. อำนาจการวินิจฉัยสั่งการอยู่ที่ส่วนกลาง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524000" y="4953001"/>
            <a:ext cx="9144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800"/>
              <a:t>	3. มีลำดับขั้นการบังคับบัญชาของเจ้าหน้าที่</a:t>
            </a:r>
          </a:p>
        </p:txBody>
      </p:sp>
      <p:sp>
        <p:nvSpPr>
          <p:cNvPr id="2" name="Rectangle 1"/>
          <p:cNvSpPr/>
          <p:nvPr/>
        </p:nvSpPr>
        <p:spPr>
          <a:xfrm>
            <a:off x="3062958" y="662584"/>
            <a:ext cx="6066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5400" dirty="0" smtClean="0">
                <a:cs typeface="+mj-cs"/>
              </a:rPr>
              <a:t>หลักการรวมอำนาจการปกครอง</a:t>
            </a:r>
            <a:endParaRPr lang="th-TH" sz="5400" dirty="0"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11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BA06F-8590-42F5-B187-A56132E9790B}" type="slidenum">
              <a:rPr lang="en-US"/>
              <a:pPr/>
              <a:t>9</a:t>
            </a:fld>
            <a:endParaRPr lang="th-TH"/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1314450" y="2438400"/>
            <a:ext cx="9353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 1. ส่วนกลางเป็นผู้ใช้อำนาจแต่แบ่งมอบอำนาจให้ภูมิภาค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301750" y="3733800"/>
            <a:ext cx="9366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 2. มีเจ้าหน้าที่เป็นตัวแทนของส่วนกลางออกไปปฏิบัติหน้าที่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301750" y="5029200"/>
            <a:ext cx="9366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 3. ส่วนกลางแบ่งและมอบอำนาจให้ส่วนภูมิภาค</a:t>
            </a:r>
          </a:p>
        </p:txBody>
      </p:sp>
      <p:sp>
        <p:nvSpPr>
          <p:cNvPr id="2" name="Rectangle 1"/>
          <p:cNvSpPr/>
          <p:nvPr/>
        </p:nvSpPr>
        <p:spPr>
          <a:xfrm>
            <a:off x="2907856" y="1154016"/>
            <a:ext cx="67778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5400" b="1" dirty="0" smtClean="0"/>
              <a:t>หลักการแบ่งอำนาจการปกครอง</a:t>
            </a:r>
            <a:endParaRPr lang="th-TH" sz="5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32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10</a:t>
            </a:fld>
            <a:endParaRPr lang="th-TH"/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524000" y="1752600"/>
            <a:ext cx="701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	1. มีการจัดตั้งองค์กรขึ้น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1524000" y="2667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	2. มีการเลือกตั้งสภาท้องถิ่นและผู้บริหารท้องถิ่น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1524000" y="35814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	3. มีอำนาจอิสระในการปกครองตนเอง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524000" y="44958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	4. มีงบประมาณและรายได้ของตนเอง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524000" y="5410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400"/>
              <a:t>	5. มีบุคลากรของตนเอง</a:t>
            </a:r>
          </a:p>
        </p:txBody>
      </p:sp>
      <p:sp>
        <p:nvSpPr>
          <p:cNvPr id="2" name="Rectangle 1"/>
          <p:cNvSpPr/>
          <p:nvPr/>
        </p:nvSpPr>
        <p:spPr>
          <a:xfrm>
            <a:off x="3269745" y="767608"/>
            <a:ext cx="56525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4400" dirty="0" smtClean="0"/>
              <a:t>หลักการกระจายอำนาจการปกครอง</a:t>
            </a:r>
            <a:endParaRPr lang="th-TH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31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/>
      <p:bldP spid="727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11</a:t>
            </a:fld>
            <a:endParaRPr lang="th-TH"/>
          </a:p>
        </p:txBody>
      </p:sp>
      <p:grpSp>
        <p:nvGrpSpPr>
          <p:cNvPr id="3" name="Group 2"/>
          <p:cNvGrpSpPr/>
          <p:nvPr/>
        </p:nvGrpSpPr>
        <p:grpSpPr>
          <a:xfrm>
            <a:off x="1777285" y="592430"/>
            <a:ext cx="9396211" cy="5649398"/>
            <a:chOff x="0" y="0"/>
            <a:chExt cx="6543675" cy="4286250"/>
          </a:xfrm>
        </p:grpSpPr>
        <p:sp>
          <p:nvSpPr>
            <p:cNvPr id="4" name="Rounded Rectangle 3"/>
            <p:cNvSpPr/>
            <p:nvPr/>
          </p:nvSpPr>
          <p:spPr>
            <a:xfrm>
              <a:off x="1981200" y="0"/>
              <a:ext cx="2819400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การจัดระเบียบบริหารราชการแผ่นดิน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2667000" y="771525"/>
              <a:ext cx="14001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ส่วนกลาง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95275" y="771525"/>
              <a:ext cx="1257300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ส่วนภูมิภาค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067300" y="771525"/>
              <a:ext cx="14763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ส่วนท้องถิ่น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667000" y="1390650"/>
              <a:ext cx="14543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สำนักนายกรัฐมนตรี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867025" y="2009775"/>
              <a:ext cx="86720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กระทรวง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867025" y="2628900"/>
              <a:ext cx="86720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กรม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95250" y="2209800"/>
              <a:ext cx="1685925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อำเภอ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ส่วนราชการประจำอำเภอ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410200" y="1390650"/>
              <a:ext cx="7524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อบจ</a:t>
              </a:r>
              <a:r>
                <a:rPr lang="en-US" sz="20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Cordia New" panose="020B0304020202020204" pitchFamily="34" charset="-34"/>
                </a:rPr>
                <a:t>.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410200" y="2009775"/>
              <a:ext cx="7524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เทศบาล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410200" y="2628900"/>
              <a:ext cx="7524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อบต</a:t>
              </a:r>
              <a:r>
                <a:rPr lang="en-US" sz="20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Cordia New" panose="020B0304020202020204" pitchFamily="34" charset="-34"/>
                </a:rPr>
                <a:t>.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419725" y="3219450"/>
              <a:ext cx="7524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กทม</a:t>
              </a:r>
              <a:r>
                <a:rPr lang="en-US" sz="20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Cordia New" panose="020B0304020202020204" pitchFamily="34" charset="-34"/>
                </a:rPr>
                <a:t>.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429250" y="3819525"/>
              <a:ext cx="752475" cy="46672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พัทยา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0" y="1371600"/>
              <a:ext cx="1781175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จังหวัด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th-TH" sz="2000" b="1">
                  <a:effectLst/>
                  <a:ea typeface="Calibri" panose="020F0502020204030204" pitchFamily="34" charset="0"/>
                  <a:cs typeface="Angsana New" panose="02020603050405020304" pitchFamily="18" charset="-34"/>
                </a:rPr>
                <a:t>ส่วนราชการประจำจังหวัด</a:t>
              </a:r>
              <a:endParaRPr lang="en-US" sz="1400">
                <a:effectLst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314700" y="4667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14700" y="6191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76300" y="6191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876300" y="619125"/>
              <a:ext cx="493395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810250" y="6191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314700" y="185737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314700" y="123825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14700" y="24765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19775" y="123825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819775" y="185737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810250" y="24765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810250" y="30956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810250" y="36671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76300" y="20574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876300" y="3514725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76300" y="123825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03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12</a:t>
            </a:fld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3305">
            <a:off x="487014" y="3418924"/>
            <a:ext cx="4569753" cy="30557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54" y="394955"/>
            <a:ext cx="4055951" cy="26256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40619" y="5279132"/>
            <a:ext cx="42114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นายสุ</a:t>
            </a:r>
            <a:r>
              <a:rPr lang="th-TH" sz="3200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วิทย์</a:t>
            </a:r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 </a:t>
            </a:r>
            <a:r>
              <a:rPr lang="th-TH" sz="3200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เมษิ</a:t>
            </a:r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นท</a:t>
            </a:r>
            <a:r>
              <a:rPr lang="th-TH" sz="3200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รีย์</a:t>
            </a:r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 </a:t>
            </a:r>
          </a:p>
          <a:p>
            <a:pPr algn="ctr"/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รัฐมนตรีประจำสำนักนายกรัฐมนตรี </a:t>
            </a:r>
            <a:endParaRPr lang="th-TH" sz="32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148" y="940158"/>
            <a:ext cx="5188652" cy="36329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14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13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13" y="914400"/>
            <a:ext cx="10139491" cy="39860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97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14</a:t>
            </a:fld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6" y="471987"/>
            <a:ext cx="5164966" cy="56261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616">
            <a:off x="6032758" y="1084985"/>
            <a:ext cx="5510199" cy="51347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41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15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4729" y="-1646129"/>
            <a:ext cx="6350318" cy="100197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5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16</a:t>
            </a:fld>
            <a:endParaRPr lang="th-TH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3887">
            <a:off x="646644" y="912561"/>
            <a:ext cx="5418747" cy="38009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17767" y="5305283"/>
            <a:ext cx="4464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พล.อ.อนุ</a:t>
            </a:r>
            <a:r>
              <a:rPr lang="th-TH" sz="3200" b="1" i="0" dirty="0" err="1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พงษ์</a:t>
            </a:r>
            <a:r>
              <a:rPr lang="th-TH" sz="32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 เผ่าจินดา รมว.มหาดไทย</a:t>
            </a:r>
            <a:endParaRPr lang="th-TH" sz="32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3510">
            <a:off x="7165798" y="1063183"/>
            <a:ext cx="4587784" cy="46500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917013" y="6255672"/>
            <a:ext cx="3482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ศาลาว่าการกระทรวงมหาดไทย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201" y="59953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47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17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20" y="1242718"/>
            <a:ext cx="11636070" cy="35092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100" y="325300"/>
            <a:ext cx="7747911" cy="801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23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18</a:t>
            </a:fld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857" y="486125"/>
            <a:ext cx="7516098" cy="605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9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19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716" y="426103"/>
            <a:ext cx="6552059" cy="5930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12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20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949" y="1004552"/>
            <a:ext cx="9773844" cy="29235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0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21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487" y="1004552"/>
            <a:ext cx="10117313" cy="36936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16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22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738" y="166660"/>
            <a:ext cx="8706185" cy="63722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0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23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38636"/>
            <a:ext cx="11758411" cy="6819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98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24</a:t>
            </a:fld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07" y="862884"/>
            <a:ext cx="9980390" cy="47275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47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25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103927" y="-521924"/>
            <a:ext cx="5865084" cy="78914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26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26</a:t>
            </a:fld>
            <a:endParaRPr lang="th-TH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176" y="491334"/>
            <a:ext cx="4577624" cy="4706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34" y="864823"/>
            <a:ext cx="4732769" cy="4157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5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27</a:t>
            </a:fld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666" y="648251"/>
            <a:ext cx="4525318" cy="45032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107" y="234724"/>
            <a:ext cx="3936538" cy="5863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23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28</a:t>
            </a:fld>
            <a:endParaRPr lang="th-TH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08" y="321758"/>
            <a:ext cx="5542315" cy="56248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747" y="790019"/>
            <a:ext cx="4666967" cy="4760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71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29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97073" y="-2050626"/>
            <a:ext cx="5602311" cy="108111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87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30</a:t>
            </a:fld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91" y="233076"/>
            <a:ext cx="7713656" cy="42314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30343" y="4516871"/>
            <a:ext cx="5713927" cy="207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6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กลุ่มภารกิจด้านสาธารณภัยและพัฒนาเมือง</a:t>
            </a:r>
            <a:endParaRPr lang="en-US" b="1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1</a:t>
            </a:r>
            <a:r>
              <a:rPr lang="th-TH" sz="36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กรมป้องกันและบรรเทาสาธารณภัย</a:t>
            </a:r>
            <a:endParaRPr lang="en-US" b="1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2 </a:t>
            </a:r>
            <a:r>
              <a:rPr lang="th-TH" sz="36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กรม</a:t>
            </a:r>
            <a:r>
              <a:rPr lang="th-TH" sz="3600" b="1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โยธาธิ</a:t>
            </a:r>
            <a:r>
              <a:rPr lang="th-TH" sz="3600" b="1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การและผังเมือง</a:t>
            </a:r>
            <a:endParaRPr lang="en-US" b="1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4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31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5545375" y="1876099"/>
            <a:ext cx="641233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76 จังหวัด </a:t>
            </a:r>
            <a:endParaRPr lang="th-TH" sz="1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91" y="583096"/>
            <a:ext cx="4991584" cy="6588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01" y="5842991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81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02" y="862885"/>
            <a:ext cx="9583258" cy="4256756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32</a:t>
            </a:fld>
            <a:endParaRPr lang="th-TH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270" y="536067"/>
            <a:ext cx="2230930" cy="22421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61888" y="5119641"/>
            <a:ext cx="727795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54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+mj-cs"/>
              </a:rPr>
              <a:t>ด.ญ.วิกานดา ศรีประดู่</a:t>
            </a:r>
          </a:p>
          <a:p>
            <a:pPr algn="ctr"/>
            <a:r>
              <a:rPr lang="th-TH" sz="5400" b="1" dirty="0" smtClean="0">
                <a:solidFill>
                  <a:srgbClr val="FF0000"/>
                </a:solidFill>
                <a:cs typeface="+mj-cs"/>
              </a:rPr>
              <a:t>เด็กเกิดใหม่คนแรกของ จังหวัดบึงกาฬ</a:t>
            </a:r>
            <a:endParaRPr lang="th-TH" sz="54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451" y="330833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29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33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4939072" y="5648464"/>
            <a:ext cx="27767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Angsana New" panose="02020603050405020304" pitchFamily="18" charset="-34"/>
              </a:rPr>
              <a:t>ผู้ว่าราชการจังหวัด</a:t>
            </a:r>
            <a:endParaRPr lang="th-TH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55916">
            <a:off x="737249" y="1141591"/>
            <a:ext cx="5302944" cy="35824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9334">
            <a:off x="6117755" y="1203968"/>
            <a:ext cx="5373628" cy="36444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85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34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07102" y="-891955"/>
            <a:ext cx="6525266" cy="89121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32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35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24214" y="-1922408"/>
            <a:ext cx="6767847" cy="107929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07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36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028">
            <a:off x="494795" y="1403783"/>
            <a:ext cx="5706405" cy="30945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12905">
            <a:off x="6731830" y="1019899"/>
            <a:ext cx="4861920" cy="342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94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37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5658118" y="907580"/>
            <a:ext cx="65338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จังหวัดสมุทรสงคราม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  <a:p>
            <a:r>
              <a:rPr lang="th-TH" sz="40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1.อ.เมืองสมุทรสงคราม 2.อ.</a:t>
            </a:r>
            <a:r>
              <a:rPr lang="th-TH" sz="4000" b="1" i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อัมพ</a:t>
            </a:r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วา และ 	3.อ.บางคนที 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/>
            </a:r>
            <a:b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จังหวัดภูเก็ต 		</a:t>
            </a:r>
          </a:p>
          <a:p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1.อ.เมืองภูเก็ต 2.อ.กะทู้ 3.อ.</a:t>
            </a:r>
            <a:r>
              <a:rPr lang="th-TH" sz="4000" b="1" i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ถลาง</a:t>
            </a:r>
            <a:r>
              <a:rPr lang="th-TH" sz="4000" b="1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 </a:t>
            </a:r>
            <a:endParaRPr lang="th-TH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49692" y="4671503"/>
            <a:ext cx="58309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0" i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 นครราชสีมา  มีทั้งหมด 32 อำเภอ</a:t>
            </a:r>
            <a:endParaRPr lang="th-TH" sz="4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1053">
            <a:off x="318875" y="1062389"/>
            <a:ext cx="5142728" cy="4074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730" y="4565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32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38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674255" y="2057618"/>
            <a:ext cx="9143999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การจัดระเบียบบริหารราชการส่วนท้องถิ่น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88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39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88" y="719406"/>
            <a:ext cx="5518753" cy="46124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32" y="653201"/>
            <a:ext cx="4859831" cy="509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59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40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48" y="833807"/>
            <a:ext cx="5357612" cy="49134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118" y="1136831"/>
            <a:ext cx="4699381" cy="4610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72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41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86" y="824248"/>
            <a:ext cx="4659532" cy="46820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47" y="824248"/>
            <a:ext cx="4874050" cy="4906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15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42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442" y="298233"/>
            <a:ext cx="6606861" cy="62406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8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43</a:t>
            </a:fld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2172238" y="1365736"/>
            <a:ext cx="7950558" cy="483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ความรู้เบื้องต้นเกี่ยวกับการปกครองท้องถิ่น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ที่มาและคุณสมบัติของสมาชิกสภาท้องถิ่น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บทบาทและการดำเนินงานของสมาชิกสภาท้องถิ่น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การประชุมสภา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ความรู้เกี่ยวกับกฎหมายและการยกร่าง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ความรู้เกี่ยวกับการวางแผนพัฒนาท้องถิ่น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ความรู้เกี่ยวกับการคลังและรายได้ท้องถิ่น</a:t>
            </a:r>
            <a:endParaRPr lang="en-US" sz="20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th-TH" sz="3600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ความรู้เกี่ยวกับการมีส่วนร่วมของประชาชน</a:t>
            </a:r>
            <a:endParaRPr lang="en-US" sz="20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4100" y="392953"/>
            <a:ext cx="6466835" cy="816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การจัดระเบียบบริหารราชการส่วนท้องถิ่น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65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44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004743" y="1224900"/>
            <a:ext cx="103417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i="1" u="none" strike="noStrike" baseline="0" dirty="0" smtClean="0">
                <a:latin typeface="UPCDBoldItalic"/>
                <a:cs typeface="+mj-cs"/>
              </a:rPr>
              <a:t>	“การปกครองแบบรวมศูนย์อำนาจเปรียบเหมือนห้องใหญ่ๆที่มีดวงไฟเพียงดวง</a:t>
            </a:r>
          </a:p>
          <a:p>
            <a:r>
              <a:rPr lang="th-TH" sz="3200" b="1" i="1" u="none" strike="noStrike" baseline="0" dirty="0" smtClean="0">
                <a:latin typeface="UPCDBoldItalic"/>
                <a:cs typeface="+mj-cs"/>
              </a:rPr>
              <a:t>เดียวส่องสว่างอยู่กลางห้อง แม้ดวงไฟนั้นจะสว่างสักเพียงใดย่อมไม่สามารถทำให้ทุก</a:t>
            </a:r>
          </a:p>
          <a:p>
            <a:r>
              <a:rPr lang="th-TH" sz="3200" b="1" i="1" u="none" strike="noStrike" baseline="0" dirty="0" smtClean="0">
                <a:latin typeface="UPCDBoldItalic"/>
                <a:cs typeface="+mj-cs"/>
              </a:rPr>
              <a:t>ซอกทุกมุมของห้องได้รับแสงสว่างอย่างทั่วถึง และเท่าเทียมกันได้ การกระจายอำนาจ</a:t>
            </a:r>
          </a:p>
          <a:p>
            <a:r>
              <a:rPr lang="th-TH" sz="3200" b="1" i="1" u="none" strike="noStrike" baseline="0" dirty="0" smtClean="0">
                <a:latin typeface="UPCDBoldItalic"/>
                <a:cs typeface="+mj-cs"/>
              </a:rPr>
              <a:t>เปรียบเหมือนการจุดไฟดวงเล็กๆ ขึ้นทั่วทุกมุมห้อง แม้จะเป็นดวงไฟเล็กๆ แต่ก็ทำให้</a:t>
            </a:r>
          </a:p>
          <a:p>
            <a:r>
              <a:rPr lang="th-TH" sz="3200" b="1" i="1" u="none" strike="noStrike" baseline="0" dirty="0" smtClean="0">
                <a:latin typeface="UPCDBoldItalic"/>
                <a:cs typeface="+mj-cs"/>
              </a:rPr>
              <a:t>แสงสว่างได้ทั่วถึงและเท่าเทียมกันทั้งห้อง”</a:t>
            </a:r>
            <a:endParaRPr lang="th-TH" sz="3200" dirty="0"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483" y="4148137"/>
            <a:ext cx="2828925" cy="2390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2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45</a:t>
            </a:fld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3119702" y="640941"/>
            <a:ext cx="6652783" cy="816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ngsana New" panose="02020603050405020304" pitchFamily="18" charset="-34"/>
              </a:rPr>
              <a:t>ความรู้เบื้องต้นเกี่ยวกับการปกครองท้องถิ่น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2370" y="1878227"/>
            <a:ext cx="101614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/>
              <a:t>	การปกครองท้องถิ่น คือ การปกครองที่รัฐบาล หรือ ส่วนกลางได้กระจายอำนาจไปให้หน่วยการปกครองท้องถิ่นซึ่งเป็นองค์กรที่มีสิทธิตามกฎหมายมีพื้นที่ และประชากรเป็นของตนเองและประการสำคัญองค์กรดังกล่าวจะต้องมีอำนาจอิสระ (</a:t>
            </a:r>
            <a:r>
              <a:rPr lang="en-US" sz="3600" dirty="0" smtClean="0"/>
              <a:t>Autonomy)</a:t>
            </a:r>
            <a:r>
              <a:rPr lang="th-TH" sz="3600" dirty="0" smtClean="0"/>
              <a:t>ในการปฏิบัติอย่างเหมาะสม</a:t>
            </a:r>
            <a:endParaRPr lang="th-TH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2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46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387125" y="746163"/>
            <a:ext cx="65950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i="0" u="none" strike="noStrike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องค์กรปกครองส่วนท้องถิ่นในประเทศไทย</a:t>
            </a:r>
            <a:endParaRPr lang="th-TH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5022" y="1688540"/>
            <a:ext cx="84871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i="0" u="none" strike="noStrike" baseline="0" dirty="0" smtClean="0">
                <a:latin typeface="UPCDBold"/>
                <a:cs typeface="+mj-cs"/>
              </a:rPr>
              <a:t>1) องค์กรปกครองส่วนท้องถิ่นรูปแบบทั่วไป </a:t>
            </a:r>
            <a:r>
              <a:rPr lang="th-TH" sz="3600" b="0" i="0" u="none" strike="noStrike" baseline="0" dirty="0" smtClean="0">
                <a:latin typeface="UPCDLight"/>
                <a:cs typeface="+mj-cs"/>
              </a:rPr>
              <a:t>มี 3 ประเภท คือ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0" i="0" u="none" strike="noStrike" baseline="0" dirty="0" smtClean="0">
                <a:latin typeface="UPCDLight"/>
                <a:cs typeface="+mj-cs"/>
              </a:rPr>
              <a:t>องค์การบริหารส่วนจังหวัด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0" i="0" u="none" strike="noStrike" baseline="0" dirty="0" smtClean="0">
                <a:latin typeface="UPCDLight"/>
                <a:cs typeface="+mj-cs"/>
              </a:rPr>
              <a:t>เทศบาล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0" i="0" u="none" strike="noStrike" baseline="0" dirty="0" smtClean="0">
                <a:latin typeface="UPCDLight"/>
                <a:cs typeface="+mj-cs"/>
              </a:rPr>
              <a:t>องค์การบริหารส่วนตำบล</a:t>
            </a:r>
          </a:p>
          <a:p>
            <a:r>
              <a:rPr lang="th-TH" sz="3600" b="1" i="0" u="none" strike="noStrike" baseline="0" dirty="0" smtClean="0">
                <a:latin typeface="UPCDBold"/>
                <a:cs typeface="+mj-cs"/>
              </a:rPr>
              <a:t>2) องค์กรปกครองส่วนท้องถิ่นรูปแบบพิเศษ </a:t>
            </a:r>
            <a:r>
              <a:rPr lang="th-TH" sz="3600" b="0" i="0" u="none" strike="noStrike" baseline="0" dirty="0" smtClean="0">
                <a:latin typeface="UPCDLight"/>
                <a:cs typeface="+mj-cs"/>
              </a:rPr>
              <a:t>มี 2 ประเภท คือ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0" i="0" u="none" strike="noStrike" baseline="0" dirty="0" smtClean="0">
                <a:latin typeface="UPCDLight"/>
                <a:cs typeface="+mj-cs"/>
              </a:rPr>
              <a:t>กรุงเทพมหานคร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0" i="0" u="none" strike="noStrike" baseline="0" dirty="0" smtClean="0">
                <a:latin typeface="UPCDLight"/>
                <a:cs typeface="+mj-cs"/>
              </a:rPr>
              <a:t>เมืองพัทยา</a:t>
            </a:r>
            <a:endParaRPr lang="th-TH" sz="3600" dirty="0"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84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47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508925" y="771921"/>
            <a:ext cx="58208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>
                <a:latin typeface="DBSharpX"/>
                <a:cs typeface="+mj-cs"/>
              </a:rPr>
              <a:t>องค์การบริหารส่วนจังหวัด (</a:t>
            </a:r>
            <a:r>
              <a:rPr lang="th-TH" sz="4800" b="1" dirty="0" err="1">
                <a:latin typeface="DBSharpX"/>
                <a:cs typeface="+mj-cs"/>
              </a:rPr>
              <a:t>อบจ</a:t>
            </a:r>
            <a:r>
              <a:rPr lang="th-TH" sz="4800" b="1" dirty="0">
                <a:latin typeface="DBSharpX"/>
                <a:cs typeface="+mj-cs"/>
              </a:rPr>
              <a:t>.)</a:t>
            </a:r>
            <a:endParaRPr lang="th-TH" sz="4800" b="1" dirty="0"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1325" y="1734715"/>
            <a:ext cx="862025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จัดตั้งขึ้นเป็นครั้งแรกในปี พ.ศ.2498 </a:t>
            </a:r>
            <a:endParaRPr lang="th-TH" sz="3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สถานะ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เป็นนิติบุคคลและเป็นราชการ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ส่วนท้องถิ่น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เขต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จังหวัดเป็นเขตพื้นที่ ในจังหวัดหนึ่งมีองค์การบริหารส่วน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จังหวัด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ประกอบด้วย 2 องค์กรได้แก่ </a:t>
            </a:r>
            <a:endParaRPr lang="th-TH" sz="3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สภา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องค์การบริหารส่วนจังหวัดเป็นฝ่ายสภา และนายก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องค์การบริหารส่วนจังหวัดเป็น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ผู้บริหาร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สมาชิก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สภาองค์การบริหารส่วนจังหวัดมา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จากการ</a:t>
            </a: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เลือกตั้งของ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ประชาชน</a:t>
            </a:r>
            <a:endParaRPr 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18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48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671325" y="652510"/>
            <a:ext cx="92608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>
                <a:latin typeface="DBSharpX"/>
                <a:cs typeface="+mj-cs"/>
              </a:rPr>
              <a:t>จำนวนสมาชิกสภาองค์การบริหารส่วนจังหวัด (ส.อบจ.)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48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	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ราษฎร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lang="th-TH" sz="4000" spc="3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เกิน</a:t>
            </a:r>
            <a:r>
              <a:rPr lang="th-TH" sz="4000" spc="3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สอง</a:t>
            </a:r>
            <a:r>
              <a:rPr lang="th-TH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ล้าน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คน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ขึ้นไป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42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คน		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ราษฎร หนึ่งล้าน</a:t>
            </a:r>
            <a:r>
              <a:rPr lang="th-TH" sz="4000" spc="-2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ห้าแสนคน</a:t>
            </a:r>
            <a:r>
              <a:rPr lang="th-TH" sz="4000" spc="-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แต่ไม่เกินสองล้านคน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36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ราษฎร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lang="th-TH" sz="4000" spc="-2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หนึ่งล้าน</a:t>
            </a:r>
            <a:r>
              <a:rPr lang="th-TH" sz="4000" spc="-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คนแต่ไม่เกินหนึ่งล้านห้าแสนคน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	</a:t>
            </a:r>
            <a:r>
              <a:rPr lang="en-US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30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	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ราษฎร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ห้าแสน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คนแต่ไม่เกินหนึ่งล้านคน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r>
              <a:rPr lang="en-US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24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คน</a:t>
            </a:r>
            <a:r>
              <a:rPr lang="en-US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		</a:t>
            </a:r>
            <a:r>
              <a:rPr lang="th-TH" sz="4000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ราษฎร</a:t>
            </a:r>
            <a:r>
              <a:rPr lang="th-TH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ไม่เกินห้าแสนคน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39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49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671325" y="652510"/>
            <a:ext cx="92608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>
                <a:latin typeface="DBSharpX"/>
                <a:cs typeface="+mj-cs"/>
              </a:rPr>
              <a:t>จำนวนสมาชิกสภาองค์การบริหารส่วนจังหวัด (ส.อบจ.)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สภาองค์การบริหารส่วนจังหวัดมีอายุ 4 ปี ส่วนนายกองค์การบริหารส่วน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จังหวัดมา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จากการเลือกตั้งโดยตรงของประชาชนตาม</a:t>
            </a:r>
            <a:r>
              <a:rPr lang="th-TH" sz="40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กฏหมาย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ว่าด้วยการเลือกตั้งสมาชิกสภา</a:t>
            </a: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ท้องถิ่น หรือผู้บริหารท้องถิ่น และมรวาระการดำรงตำแหน่ง 4 ปี </a:t>
            </a:r>
            <a:endParaRPr lang="th-TH" sz="40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นายกองค์การบริหาร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ส่วนจังหวัดแต่งตั้งรองนายกองค์การบริหารส่วนจังหวัด ซึ่งมิใช่สมาชิก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สภาองค์การ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บริหารส่วนจังหวัด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77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50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809218" y="703422"/>
            <a:ext cx="60228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 smtClean="0">
                <a:latin typeface="DBSharpX"/>
                <a:cs typeface="+mj-cs"/>
              </a:rPr>
              <a:t> องค์การ</a:t>
            </a:r>
            <a:r>
              <a:rPr lang="th-TH" sz="4800" b="1" dirty="0">
                <a:latin typeface="DBSharpX"/>
                <a:cs typeface="+mj-cs"/>
              </a:rPr>
              <a:t>บริหารส่วนจังหวัด </a:t>
            </a:r>
            <a:r>
              <a:rPr lang="th-TH" sz="4800" b="1" dirty="0" smtClean="0">
                <a:latin typeface="DBSharpX"/>
                <a:cs typeface="+mj-cs"/>
              </a:rPr>
              <a:t>(</a:t>
            </a:r>
            <a:r>
              <a:rPr lang="th-TH" sz="4800" b="1" dirty="0" err="1" smtClean="0">
                <a:latin typeface="DBSharpX"/>
                <a:cs typeface="+mj-cs"/>
              </a:rPr>
              <a:t>อบจ</a:t>
            </a:r>
            <a:r>
              <a:rPr lang="th-TH" sz="4800" b="1" dirty="0" smtClean="0">
                <a:latin typeface="DBSharpX"/>
                <a:cs typeface="+mj-cs"/>
              </a:rPr>
              <a:t>.</a:t>
            </a:r>
            <a:r>
              <a:rPr lang="th-TH" sz="4800" b="1" dirty="0">
                <a:latin typeface="DBSharpX"/>
                <a:cs typeface="+mj-cs"/>
              </a:rPr>
              <a:t>)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องค์การบริหารส่วนจังหวัด อยู่ภายใต้การกำกับดูแลของผู้ว่าราชการจังหวัด </a:t>
            </a:r>
            <a:endParaRPr lang="th-TH" sz="40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ผู้ว่า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ราชการจังหวัดมีอำนาจในการยับยั้งการปฏิบัติการที่อาจนำมาซึ่งความ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เสียหายเพิก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ถอนมติที่ขัดกับกฎหมาย กฎ ระเบียบ หรืออยู่นอกอำนาจหน้าที่ </a:t>
            </a:r>
            <a:endParaRPr lang="th-TH" sz="40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นอกจากนี้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ยัง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เสนอให้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รัฐมนตรีสั่งให้นายกองค์การบริหารส่วนจังหวัดพ้นจากตำแหน่ง และแนะนำ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ให้รัฐมนตรี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ยุบสภาองค์การบริหารส่วนจังหวัดได้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51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51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637241" y="691146"/>
            <a:ext cx="70310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>
                <a:latin typeface="DBSharpX"/>
                <a:cs typeface="+mj-cs"/>
              </a:rPr>
              <a:t>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 องค์การ</a:t>
            </a:r>
            <a:r>
              <a:rPr lang="th-TH" sz="4800" b="1" dirty="0">
                <a:latin typeface="DBSharpX"/>
                <a:cs typeface="+mj-cs"/>
              </a:rPr>
              <a:t>บริหารส่วนจังหวัด </a:t>
            </a:r>
            <a:r>
              <a:rPr lang="th-TH" sz="4800" b="1" dirty="0" smtClean="0">
                <a:latin typeface="DBSharpX"/>
                <a:cs typeface="+mj-cs"/>
              </a:rPr>
              <a:t> 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บริการ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สาธารณะขนาด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ใหญ่</a:t>
            </a: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แผนพัฒนา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องค์การบริหารส่วนจังหวัด 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 </a:t>
            </a:r>
            <a:endParaRPr lang="th-TH" sz="40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ประสานการจัดทำแผนพัฒนาจังหวัด 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8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52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637241" y="691146"/>
            <a:ext cx="70310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>
                <a:latin typeface="DBSharpX"/>
                <a:cs typeface="+mj-cs"/>
              </a:rPr>
              <a:t>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 องค์การ</a:t>
            </a:r>
            <a:r>
              <a:rPr lang="th-TH" sz="4800" b="1" dirty="0">
                <a:latin typeface="DBSharpX"/>
                <a:cs typeface="+mj-cs"/>
              </a:rPr>
              <a:t>บริหารส่วนจังหวัด </a:t>
            </a:r>
            <a:r>
              <a:rPr lang="th-TH" sz="4800" b="1" dirty="0" smtClean="0">
                <a:latin typeface="DBSharpX"/>
                <a:cs typeface="+mj-cs"/>
              </a:rPr>
              <a:t> 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บริการ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สาธารณะขนาด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ใหญ่</a:t>
            </a: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แผนพัฒนา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องค์การบริหารส่วนจังหวัด 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 </a:t>
            </a:r>
            <a:endParaRPr lang="th-TH" sz="40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ประสานการจัดทำแผนพัฒนา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จังหวัด</a:t>
            </a: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ไม่เน้นการให้บริการสาธารณะ แต่ช่วยประสานและช่วยเหลือการทำงาน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ขององค์กร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ปกครองส่วนท้องถิ่นอื่น 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23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53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5380441" y="716904"/>
            <a:ext cx="15071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>
                <a:latin typeface="DBSharpX"/>
                <a:cs typeface="+mj-cs"/>
              </a:rPr>
              <a:t>เทศบาล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97736" y="1641771"/>
            <a:ext cx="10779617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ได้มีการตราพระราชบัญญัติจัด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ระเบียบเทศบาล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พ.ศ. 2476 ขึ้น </a:t>
            </a:r>
            <a:endParaRPr lang="th-TH" sz="40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จัดตั้ง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เทศบาลครั้งแรกในปี พ.ศ.2478 โดยการยก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ฐานะของ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สุขาภิบาลที่มีอยู่เดิม 35 แห่งขึ้นเป็นเทศบาล </a:t>
            </a:r>
            <a:endParaRPr lang="th-TH" sz="40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 marL="571500" indent="-5715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นับ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จากนั้นได้มีการแก้ไข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พระราชบัญญัติ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และกฎหมายที่เกี่ยวข้องหลายครั้ง โดยเฉพาะพระราชบัญญัติเทศบาล พ.ศ.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2496ซึ่ง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ถือเป็นกฎหมายหลักของการบริหารราชการเทศบาลใน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ปัจจุบัน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49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54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4491798" y="613873"/>
            <a:ext cx="30764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>
                <a:latin typeface="DBSharpX"/>
                <a:cs typeface="+mj-cs"/>
              </a:rPr>
              <a:t>การจัดตั้งเทศบาล</a:t>
            </a:r>
            <a:endParaRPr lang="th-TH" sz="4800" b="1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0159" y="1823501"/>
            <a:ext cx="2238308" cy="978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3600" dirty="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เทศบาล</a:t>
            </a:r>
            <a:r>
              <a:rPr lang="th-TH" sz="3600" dirty="0" smtClean="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ตำบล</a:t>
            </a:r>
            <a:r>
              <a:rPr lang="en-US" sz="36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09103" y="1823501"/>
            <a:ext cx="3435641" cy="29745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36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th-TH" sz="36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เทศบาลเมือง</a:t>
            </a:r>
            <a:endParaRPr lang="en-US" sz="3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ราษฎรตั้งแต่</a:t>
            </a:r>
            <a:endParaRPr lang="en-US" sz="3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36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10,000</a:t>
            </a:r>
            <a:r>
              <a:rPr lang="th-TH" sz="36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 คนขึ้นไป</a:t>
            </a:r>
            <a:endParaRPr lang="en-US" sz="3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ตั้งศาลากลางจังหวัด</a:t>
            </a:r>
            <a:endParaRPr lang="en-US" sz="3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86016" y="1823501"/>
            <a:ext cx="3567784" cy="265834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60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เทศบาลนคร </a:t>
            </a:r>
            <a:endParaRPr lang="en-US" sz="36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600">
                <a:effectLst/>
                <a:ea typeface="Calibri" panose="020F0502020204030204" pitchFamily="34" charset="0"/>
                <a:cs typeface="Angsana New" panose="02020603050405020304" pitchFamily="18" charset="-34"/>
              </a:rPr>
              <a:t>ราษฎรตั้งแต่</a:t>
            </a:r>
            <a:endParaRPr lang="en-US" sz="36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3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50,000</a:t>
            </a:r>
            <a:r>
              <a:rPr lang="th-TH" sz="3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  ขึ้นไป</a:t>
            </a:r>
            <a:endParaRPr lang="en-US" sz="360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72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55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5380441" y="716904"/>
            <a:ext cx="15071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>
                <a:latin typeface="DBSharpX"/>
                <a:cs typeface="+mj-cs"/>
              </a:rPr>
              <a:t>เทศบาล</a:t>
            </a:r>
            <a:endParaRPr lang="th-TH" sz="4800" b="1" dirty="0">
              <a:cs typeface="+mj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97200" y="1790628"/>
            <a:ext cx="2386013" cy="6094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ประชาชน</a:t>
            </a: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เลือกตั้ง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 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32907" y="1749346"/>
            <a:ext cx="2386013" cy="6094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ประชาชน</a:t>
            </a: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เลือกตั้ง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97200" y="3082734"/>
            <a:ext cx="2386013" cy="220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 </a:t>
            </a: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เทศบาล </a:t>
            </a:r>
            <a:endParaRPr lang="en-US" dirty="0" smtClean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</a:t>
            </a: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ฝ่ายนิติบัญญัติ)</a:t>
            </a:r>
            <a:endParaRPr lang="en-US" sz="18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สมาชิก 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ตามเกณฑ์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วาระ </a:t>
            </a:r>
            <a:r>
              <a:rPr lang="en-US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 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ปี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032907" y="3160008"/>
            <a:ext cx="2386013" cy="220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นายกเทศมนตรี</a:t>
            </a:r>
            <a:endParaRPr lang="en-US" sz="200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(ฝ่ายบริหาร)</a:t>
            </a:r>
            <a:endParaRPr lang="en-US" sz="200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วาระ </a:t>
            </a:r>
            <a:r>
              <a:rPr lang="en-US" sz="32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 </a:t>
            </a:r>
            <a:r>
              <a:rPr lang="th-TH" sz="32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ปี</a:t>
            </a:r>
            <a:endParaRPr lang="en-US" sz="200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290583" y="2400031"/>
            <a:ext cx="399245" cy="551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Down Arrow 15"/>
          <p:cNvSpPr/>
          <p:nvPr/>
        </p:nvSpPr>
        <p:spPr>
          <a:xfrm>
            <a:off x="8026290" y="2358749"/>
            <a:ext cx="399245" cy="551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Left-Right Arrow 16"/>
          <p:cNvSpPr/>
          <p:nvPr/>
        </p:nvSpPr>
        <p:spPr>
          <a:xfrm>
            <a:off x="5031985" y="3925484"/>
            <a:ext cx="1652150" cy="51772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14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56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DBSharpX"/>
                <a:cs typeface="+mj-cs"/>
              </a:rPr>
              <a:t>สมาชิก</a:t>
            </a:r>
            <a:r>
              <a:rPr lang="th-TH" sz="4800" b="1" dirty="0" smtClean="0">
                <a:latin typeface="DBSharpX"/>
                <a:cs typeface="+mj-cs"/>
              </a:rPr>
              <a:t>สภา เทศบาล </a:t>
            </a:r>
            <a:r>
              <a:rPr lang="th-TH" sz="4800" b="1" dirty="0">
                <a:latin typeface="DBSharpX"/>
                <a:cs typeface="+mj-cs"/>
              </a:rPr>
              <a:t>(</a:t>
            </a:r>
            <a:r>
              <a:rPr lang="th-TH" sz="4800" b="1" dirty="0" err="1">
                <a:latin typeface="DBSharpX"/>
                <a:cs typeface="+mj-cs"/>
              </a:rPr>
              <a:t>สท</a:t>
            </a:r>
            <a:r>
              <a:rPr lang="th-TH" sz="4800" b="1" dirty="0">
                <a:latin typeface="DBSharpX"/>
                <a:cs typeface="+mj-cs"/>
              </a:rPr>
              <a:t>.)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9854" y="1771253"/>
            <a:ext cx="10779617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8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1. เทศบาลตำบล มีสมาชิกสภาเทศบาลได้จำนวน 12 คน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8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2. เทศบาลเมือง มีสมาชิกสภาเทศบาลได้จำนวน 18 คน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8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3. เทศบาลนคร มีสมาชิกสภาเทศบาลได้จำนวน 24 คน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25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57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อำนาจหน้าที่ของเทศบาลตำบล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6373" y="1466921"/>
            <a:ext cx="10779617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(1) รักษาความสงบเรียบร้อยของประชาชน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(2) ให้มีและบำรุงทางบกและทางน้ำ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(3) รักษาความสะอาดของถนน หรือทางเดินและที่สาธารณะ </a:t>
            </a:r>
            <a:r>
              <a:rPr lang="th-TH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รวมทั้งการ</a:t>
            </a: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กำจัดมูลฝอยและสิ่งปฏิกูล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(4) ป้องกันและระงับโรคติดต่อ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(5) ให้มีเครื่องใช้ในการดับเพลิง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(6) ให้ราษฎรได้รับการศึกษาอบรม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(7) ส่งเสริมการพัฒนาสตรี เด็ก เยาวชน ผู้สูงอายุและผู้พิการ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(8) บำรุงศิลปะ จารีตประเพณี ภูมิปัญญาท้องถิ่นและวัฒนธรรมอัน</a:t>
            </a:r>
            <a:r>
              <a:rPr lang="th-TH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ดีของ</a:t>
            </a: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ท้องถิ่น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(9) หน้าที่อื่นตามที่กฎหมายบัญญัติให้เป็นหน้าที่ของเทศบาล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67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58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อำนาจหน้าที่ของเทศบาลเมือง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6373" y="1466921"/>
            <a:ext cx="10779617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(10) ให้มีน้ำสะอาดหรือการประปา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(11) ให้มีโรงฆ่าสัตว์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(12) ให้มีและบำรุงสถานที่ทำการพิทักษ์และรักษาคนเจ็บไข้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(13) ให้มีและบำรุงทางระบาย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น้ำ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(14) ให้มีและบำรุงส้วมสาธารณะ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(15) ให้มีและบำรุงการไฟฟ้า หรือแสงสว่างโดยวิธีอื่น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(16) ให้มีการดำเนินกิจการโรงรับจำนำหรือสถานสินเชื่อท้องถิ่น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05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59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อำนาจหน้าที่ของเทศบาลนคร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13646" y="1360007"/>
            <a:ext cx="10779617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(17) ให้มีและบำรุงการสงเคราะห์มารดาและเด็ก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(18) กิจการอย่างอื่นซึ่งจำเป็นเพื่อการสาธารณสุข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(19) การควบคุมสุขลักษณะและอนามัยในร้านจำหน่ายอาหาร 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โรงมหรสพ 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และสถานบริการอื่น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(20) จัดการเกี่ยวกับที่อยู่อาศัยและการปรับปรุงแหล่งเสื่อมโทรม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(21) จัดให้มีการควบคุมตลาด ท่าเทียบเรือ ท่าข้ามและที่จอดรถ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(22) การวางผังเมืองและการควบคุมการก่อสร้าง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(23) การส่งเสริมกิจการท่องเที่ยว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69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60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อำนาจหน้าที่ของเทศบาลเมือง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6373" y="1466921"/>
            <a:ext cx="10779617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(10) ให้มีน้ำสะอาดหรือการประปา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(11) ให้มีโรงฆ่าสัตว์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(12) ให้มีและบำรุงสถานที่ทำการพิทักษ์และรักษาคนเจ็บไข้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(13) ให้มีและบำรุงทางระบาย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น้ำ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(14) ให้มีและบำรุงส้วมสาธารณะ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(15) ให้มีและบำรุงการไฟฟ้า หรือแสงสว่างโดยวิธีอื่น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(16) ให้มีการดำเนินกิจการโรงรับจำนำหรือสถานสินเชื่อท้องถิ่น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94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61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องค์การบริหารส่วนตำบล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9854" y="1771253"/>
            <a:ext cx="10779617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องค์กรปกครองส่วนท้องถิ่นขนาดเล็กที่สุดและใหม่ที่สุดในประเทศ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ไทย</a:t>
            </a:r>
          </a:p>
          <a:p>
            <a:pPr marL="685800" indent="-6858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มีฐานะเป็นนิติ</a:t>
            </a:r>
            <a:r>
              <a:rPr lang="th-TH" sz="40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บุคคล</a:t>
            </a:r>
          </a:p>
          <a:p>
            <a:pPr marL="685800" indent="-6858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แบ่งออกเป็น 3 ขนาด </a:t>
            </a:r>
            <a:r>
              <a:rPr lang="th-TH" sz="40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ได้แก่ องค์การ</a:t>
            </a:r>
            <a:r>
              <a:rPr lang="th-TH" sz="4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บริหารส่วนตำบลขนาดใหญ่ ขนาดกลางและขนาดเล็ก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74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62</a:t>
            </a:fld>
            <a:endParaRPr lang="th-TH"/>
          </a:p>
        </p:txBody>
      </p:sp>
      <p:sp>
        <p:nvSpPr>
          <p:cNvPr id="5" name="Rounded Rectangle 4"/>
          <p:cNvSpPr/>
          <p:nvPr/>
        </p:nvSpPr>
        <p:spPr>
          <a:xfrm>
            <a:off x="2297200" y="1790628"/>
            <a:ext cx="2386013" cy="6094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ประชาชน</a:t>
            </a: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เลือกตั้ง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 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32907" y="1749346"/>
            <a:ext cx="2386013" cy="60940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ประชาชน</a:t>
            </a: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เลือกตั้ง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97200" y="3082734"/>
            <a:ext cx="2386013" cy="220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 </a:t>
            </a:r>
            <a:r>
              <a:rPr lang="th-TH" dirty="0" err="1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</a:t>
            </a:r>
            <a:r>
              <a:rPr lang="th-TH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ฝ่ายนิติบัญญัติ)</a:t>
            </a:r>
            <a:endParaRPr lang="en-US" sz="1800" dirty="0" smtClean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 smtClean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สมาชิก 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ตามเกณฑ์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วาระ </a:t>
            </a:r>
            <a:r>
              <a:rPr lang="en-US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 </a:t>
            </a:r>
            <a:r>
              <a:rPr lang="th-TH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ปี</a:t>
            </a:r>
            <a:endParaRPr lang="en-US" sz="18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032907" y="3160008"/>
            <a:ext cx="2386013" cy="220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นายก </a:t>
            </a:r>
            <a:r>
              <a:rPr lang="th-TH" sz="3200" dirty="0" err="1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</a:t>
            </a:r>
            <a:r>
              <a:rPr lang="th-TH" sz="32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ฝ่ายบริหาร)</a:t>
            </a:r>
            <a:endParaRPr lang="en-US" sz="20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วาระ </a:t>
            </a:r>
            <a:r>
              <a:rPr lang="en-US" sz="32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 </a:t>
            </a:r>
            <a:r>
              <a:rPr lang="th-TH" sz="32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ปี</a:t>
            </a:r>
            <a:endParaRPr lang="en-US" sz="20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290583" y="2400031"/>
            <a:ext cx="399245" cy="551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Down Arrow 15"/>
          <p:cNvSpPr/>
          <p:nvPr/>
        </p:nvSpPr>
        <p:spPr>
          <a:xfrm>
            <a:off x="8026290" y="2358749"/>
            <a:ext cx="399245" cy="551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Left-Right Arrow 16"/>
          <p:cNvSpPr/>
          <p:nvPr/>
        </p:nvSpPr>
        <p:spPr>
          <a:xfrm>
            <a:off x="5031985" y="3925484"/>
            <a:ext cx="1652150" cy="51772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3198545" y="576997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โครงสร้างของ </a:t>
            </a:r>
            <a:r>
              <a:rPr lang="th-TH" sz="4800" b="1" dirty="0" err="1">
                <a:latin typeface="DBSharpX"/>
                <a:cs typeface="+mj-cs"/>
              </a:rPr>
              <a:t>อบต</a:t>
            </a:r>
            <a:r>
              <a:rPr lang="th-TH" sz="4800" b="1" dirty="0">
                <a:latin typeface="DBSharpX"/>
                <a:cs typeface="+mj-cs"/>
              </a:rPr>
              <a:t>.</a:t>
            </a:r>
            <a:endParaRPr lang="th-TH" sz="4800" b="1" dirty="0">
              <a:cs typeface="+mj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76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63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3616034" y="755541"/>
            <a:ext cx="5412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สภาองค์การบริหารส่วนตำบล</a:t>
            </a:r>
            <a:endParaRPr lang="th-TH" sz="4800" b="1" dirty="0">
              <a:cs typeface="+mj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193614"/>
              </p:ext>
            </p:extLst>
          </p:nvPr>
        </p:nvGraphicFramePr>
        <p:xfrm>
          <a:off x="1413633" y="2234230"/>
          <a:ext cx="9378973" cy="1558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860"/>
                <a:gridCol w="2145927"/>
                <a:gridCol w="2971464"/>
                <a:gridCol w="2165722"/>
              </a:tblGrid>
              <a:tr h="683946"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จำนวนหมู่บ้าน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en-US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 </a:t>
                      </a: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หมู่บ้าน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en-US" sz="320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 </a:t>
                      </a:r>
                      <a:r>
                        <a:rPr lang="th-TH" sz="320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หมู่บ้าน</a:t>
                      </a:r>
                      <a:endParaRPr lang="en-US" sz="200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en-US" sz="320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  <a:r>
                        <a:rPr lang="th-TH" sz="320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หมู่บ้านขึ้นไป</a:t>
                      </a:r>
                      <a:endParaRPr lang="en-US" sz="200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874397"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จำนวนสมาชิก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en-US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 </a:t>
                      </a: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คน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หมู่บ้านละ </a:t>
                      </a:r>
                      <a:r>
                        <a:rPr lang="en-US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 </a:t>
                      </a: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คน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864235" algn="l"/>
                          <a:tab pos="1224280" algn="l"/>
                        </a:tabLst>
                      </a:pP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หมู่บ้าน ละ</a:t>
                      </a:r>
                      <a:r>
                        <a:rPr lang="en-US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2 </a:t>
                      </a:r>
                      <a:r>
                        <a:rPr lang="th-TH" sz="3200" dirty="0"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คน</a:t>
                      </a:r>
                      <a:endParaRPr lang="en-US" sz="2000" dirty="0"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365162" y="4530417"/>
            <a:ext cx="936294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สมาชิกโดย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ตำแหน่ง</a:t>
            </a:r>
            <a:r>
              <a:rPr lang="en-US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1. 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กำนัน</a:t>
            </a:r>
            <a:r>
              <a:rPr lang="en-US" sz="24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2. </a:t>
            </a:r>
            <a:r>
              <a:rPr lang="th-TH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ผู้ใหญ่บ้าน</a:t>
            </a:r>
            <a:r>
              <a:rPr lang="en-US" sz="24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en-US" sz="36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3. </a:t>
            </a:r>
            <a:r>
              <a:rPr lang="th-TH" sz="36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แพทย์ประจำตำบล</a:t>
            </a:r>
            <a:endParaRPr lang="en-US" sz="2400" dirty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35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64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องค์การบริหารส่วนตำบล มีอำนาจ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1) จัดให้มีและบำรุงรักษาทางน้ำและทางบก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2) รักษาความสะอาดของถนน ทางน้ำ ทางเดิน และที่สาธารณะ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รวมทั้งกำจัด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มูลฝอยและสิ่งปฏิกูล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3) ป้องกันโรคและระงับโรคติดต่อ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4) ป้องกันและบรรเทาสาธารณภัย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5) ส่งเสริมการศึกษา ศาสนา และวัฒนธรรม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6) ส่งเสริมการพัฒนาสตรี เด็ก เยาวชน ผู้สูงอายุ และผู้พิการ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7) คุ้มครอง ดูแล และบำรุงรักษาทรัพยากรธรรมชาติและ สิ่งแวดล้อม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8) ปฏิบัติหน้าที่อื่นตามที่ทางราชการมอบหมาย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01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65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องค์การบริหารส่วนตำบล มีอำนาจ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2383" y="1309339"/>
            <a:ext cx="10779617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1) ให้มีน้ำเพื่อการอุปโภค บริโภค และการเกษตร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2) ให้มีและบำรุงการไฟฟ้าหรือแสงสว่างโดยวิธีอื่น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3) ให้มีและบำรุงรักษาทางระบายน้ำ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4) ให้มีและบำรุงสถานที่ประชุม การกีฬา การพักผ่อนหย่อนใจ</a:t>
            </a:r>
            <a:r>
              <a:rPr lang="th-TH" sz="24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และสวนสาธารณะ</a:t>
            </a:r>
            <a:endParaRPr lang="th-TH" sz="24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5) ให้มีและส่งเสริมกลุ่มเกษตรและกิจการสหกรณ์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6) ส่งเสริมให้มีอุตสาหกรรมในครอบครัว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7) บำรุงและส่งเสริมการประกอบอาชีพของราษฎร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8) การคุ้มครองดูแลและรักษาทรัพย์สินอันเป็นสาธารณสมบัติ</a:t>
            </a:r>
            <a:r>
              <a:rPr lang="th-TH" sz="24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ของแผ่นดิน</a:t>
            </a:r>
            <a:endParaRPr lang="th-TH" sz="24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+mj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9) หาผลประโยชน์จากทรัพย์สินขององค์การบริหารส่วนตำบล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10) ให้มีตลาด ท่าเทียบเรือ และท่าข้าม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11) กิจการเกี่ยวกับการพาณิชย์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12) การท่องเที่ยว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4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+mj-cs"/>
              </a:rPr>
              <a:t>13) การผังเมือง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20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66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เมืองพัทยา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หน่วยการ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ปกครองท้องถิ่นรูปแบบ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พิเศษ </a:t>
            </a:r>
            <a:endParaRPr lang="th-TH" sz="32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เปลี่ยนฐานะสุขาภิบาลนา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เกลือ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ผู้จัดการเมือง (</a:t>
            </a:r>
            <a:r>
              <a:rPr lang="en-US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City Manager</a:t>
            </a:r>
            <a:r>
              <a:rPr lang="en-US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)</a:t>
            </a: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ฐานะเป็นนิติ</a:t>
            </a: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บุคคล</a:t>
            </a:r>
            <a:endParaRPr lang="en-US" sz="3200" dirty="0" smtClean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จำนวน24 </a:t>
            </a: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คน มาจากการเลือกตั้งจากราษฎรในเขตเมืองพัทยา </a:t>
            </a:r>
            <a:endParaRPr lang="th-TH" sz="3200" dirty="0" smtClean="0"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 marL="457200" indent="-4572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นายก</a:t>
            </a: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เมืองพัทยา</a:t>
            </a: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มา 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730" y="4565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35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67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หน้าที่เมือง</a:t>
            </a:r>
            <a:r>
              <a:rPr lang="th-TH" sz="4800" b="1" dirty="0">
                <a:latin typeface="DBSharpX"/>
                <a:cs typeface="+mj-cs"/>
              </a:rPr>
              <a:t>พัทยา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1) การรักษาความสงบเรียบร้อย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2) การส่งเสริมและรักษาคุณภาพสิ่งแวดล้อมและทรัพยากรธรรมชาติ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3) การคุ้มครองและดูแลรักษาทรัพย์สินอันเป็นสาธารณสมบัติ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ของแผ่นดิน</a:t>
            </a:r>
            <a:endParaRPr lang="th-TH" sz="3200" dirty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4) การวางผังเมืองและการควบคุมการก่อสร้าง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5) การจัดการเกี่ยวกับที่อยู่อาศัยและการปรับปรุงแหล่งเสื่อมโทรม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6) การจัดการจราจร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7) การรักษาความสะอาดและความเป็นระเบียบเรียบร้อยของบ้านเมือง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80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68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DBSharpX"/>
                <a:cs typeface="+mj-cs"/>
              </a:rPr>
              <a:t>อำนาจ</a:t>
            </a:r>
            <a:r>
              <a:rPr lang="th-TH" sz="4800" b="1" dirty="0" smtClean="0">
                <a:latin typeface="DBSharpX"/>
                <a:cs typeface="+mj-cs"/>
              </a:rPr>
              <a:t>หน้าที่เมือง</a:t>
            </a:r>
            <a:r>
              <a:rPr lang="th-TH" sz="4800" b="1" dirty="0">
                <a:latin typeface="DBSharpX"/>
                <a:cs typeface="+mj-cs"/>
              </a:rPr>
              <a:t>พัทยา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8) การกำจัดมูลฝอยและสิ่งปฏิกูล และการบำบัดน้ำเสีย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9) การจัดให้มีน้ำสะอาดหรือการประปา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10) การจัดให้มีการควบคุมตลาด ท่าเทียบเรือ และที่จอดรถ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11) การควบคุมอนามัยและความปลอดภัยในร้านจำหน่ายอาหาร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โรงมหรสพ 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และสถานบริการอื่น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12) การควบคุมและส่งเสริมกิจการท่องเที่ยว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13)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การบำรงุ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รกั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ษาศลิ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ปะ จารตี ประเพณี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ภมู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ปิ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ญั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ญาทอ้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งถนิ่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และวฒั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นธ</a:t>
            </a:r>
            <a:r>
              <a:rPr lang="th-TH" sz="3200" dirty="0" err="1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รรม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ของ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ท้องถิ่น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14) อำนาจหน้าที่อื่นตามที่กฎหมายกำหนดให้เป็นของเทศบาลนคร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หรือของ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เมืองพัทยา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4924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69</a:t>
            </a:fld>
            <a:endParaRPr lang="th-TH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82605547"/>
              </p:ext>
            </p:extLst>
          </p:nvPr>
        </p:nvGraphicFramePr>
        <p:xfrm>
          <a:off x="1108298" y="682580"/>
          <a:ext cx="10245502" cy="5102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6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70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คุณสมบัติของสมาชิกสภาท้องถิ่น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430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1) มีสัญชาติไทยโดยการเกิด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2) มีอายุไม่ต่ำกว่ายี่สิบห้าปีบริบูรณ์ในวันเลือกตั้ง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3) มีชื่ออยู่ในทะเบียนบ้านในเขตองค์กรปกครองส่วนท้องถิ่นที่สมัคร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รับเลือกตั้ง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เป็นเวลาติดต่อกันไม่น้อยกว่าหนึ่งปีนับถึงวันสมัคร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รับเลือกตั้ง 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หรือได้เสียภาษีตามกฎหมายว่าด้วยภาษีโรงเรือนและ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ที่ดินหรือ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กฎหมายว่าด้วยภาษีบำรุงท้องที่ให้กับองค์กรปกครอง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ส่วนท้องถิ่น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นั้นเป็นเวลาติดต่อกันสามปีนับถึงปีที่สมัครรับ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เลือกตั้ง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4) คุณสมบัติอื่นที่กฎหมายว่าด้วยการจัดตั้งองค์กรปกครองส่วน</a:t>
            </a:r>
            <a:r>
              <a:rPr lang="th-TH" sz="32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ท้องถิ่นกำหนด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44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71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เหตุจากการลาออก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อบจ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ลงนาม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ในใบลา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ออกไว้ล่วงหน้า ต่อมามีผู้ลงวันที่ แล้ว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นำไป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ยื่นต่อประธานสภาฯ โดยไม่ได้รับ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มอบอำนาจ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เป็นเพียงการเตรียมการล่วงหน้า ไม่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ถือเป็น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การยื่นหนังสือลาออกของสมาชิกสภา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ฯโดย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ฝ่าฝืนใจไม่สามารถทำแทนได้โดยชอบ ถือว่ายังไม่ได้มีการยื่นหนังสือลาออก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สมาชิกภาพ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จึงยังไม่สิ้นสุด มีสิทธิเข้าร่วมประชุม ออกเสียง และลงมติ (คำพิพากษา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ศาลปกครอง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กลาง (ป) คดีหมายเลขแดงที่ 1194-1195/2546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8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72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>
                <a:latin typeface="DBSharpX"/>
                <a:cs typeface="+mj-cs"/>
              </a:rPr>
              <a:t>เหตุจากการขาดประชุม</a:t>
            </a:r>
            <a:endParaRPr lang="th-TH" sz="48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สภาเทศบาลเมืองขาดประชุม 3 ครั้ง ต่อมาได้ยื่นใบลาการ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ประชุมประธานสภา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ไม่อนุญาต แต่หากสมาชิกสภาเทศบาลไม่พอใจต้องอุทธรณ์คำสั่งต่อ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ผู้ว่าราชการ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จังหวัด และต่อมาผู้ว่าราชการจังหวัดได้ทำการสอบสวนและวินิจฉัยว่าสมาชิก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ผู้นั้นพ้นจากตำแหน่ง คำสั่งนี้จึงถือเป็นคำสั่งทางปกครองใหม่ ดังนั้น หากผู้ใด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ไม่พอใจ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ต้องยื่นอุทธรณ์ต่อผู้ว่าราชการจังหวัดอีกครั้ง (คำสั่งศาลปกครองกลาง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คดีหมายเลข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แดงที่ 304/2545)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48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73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เหตุจากมีส่วนได้เสียไม่ว่าทางตรงหรือทางอ้อม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ทางตรง </a:t>
            </a:r>
            <a:endParaRPr lang="th-TH" sz="3200" dirty="0" smtClean="0">
              <a:solidFill>
                <a:srgbClr val="000000"/>
              </a:solidFill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 (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สท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.) ได้รับมอบอำนาจจากพี่ชายในนาม</a:t>
            </a:r>
            <a:r>
              <a:rPr lang="th-TH" sz="3200" dirty="0" err="1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ของห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จก. ให้เป็นผู้มีอำนาจยื่นซองสอบราคาต่อเทศบาล และได้ไปยื่นซองสอบราคา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ด้วยตนเอง 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อีกทั้งเมื่อมีข้อพิพาทเกิดขึ้นระหว่างเทศบาลกับ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หจก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เกี่ยวกับสัญญาจ้างฯ ก็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ได้แสดง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ตนเข้าเจรจากับฝ่ายเทศบาลเพื่อไกล่เกลี่ยยุติข้อพิพาท จึงถือได้ว่า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สท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เป็นผู้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มีส่วน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ได้เสียในสัญญาที่เทศบาลเป็นคู่สัญญา ในกิจการที่กระทำให้แก่เทศบาลตาม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มาตรา18 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ทวิ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2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74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เหตุจากมีส่วนได้เสียไม่ว่าทางตรงหรือทางอ้อม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1522" y="1554051"/>
            <a:ext cx="10779617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ที่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อ้างว่า ตนมิได้มีส่วนเกี่ยวข้องกับ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หจก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และการที่เข้าเจรจา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ไกล่เกลี่ย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เพื่อประโยชน์ประชาชนในเขตเทศบาล และเป็นการปฏิบัติหน้าที่ของ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สท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มิได้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ใช้ตำแหน่ง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หน้าที่เอื้อประโยชน์ให้แก่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หจก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แต่อย่างใด เห็นว่า การที่กระทำเพื่อ</a:t>
            </a:r>
            <a:r>
              <a:rPr lang="th-TH" sz="3200" dirty="0" err="1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ประโยชน์ห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จก. และในขณะเดียวกันก็ดำรงตำแหน่ง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สท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ด้วย นั้น ผลประโยชน์ทั้งสองด้าน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ย่อมขัดกัน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อยู่ในตัว ข้ออ้างจึงฟังไม่ขึ้น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30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75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เหตุจากมีส่วนได้เสียไม่ว่าทางตรงหรือทางอ้อม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มารดา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ของนายกเทศมนตรีเป็นหุ้นส่วนรายใหญ่ในห้างฯ ซึ่งเข้า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ทำสัญญา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กับเทศบาล แม้จะได้ยกให้เป็นบุตรบุญธรรมของบุคคลอื่นแล้วก็ตาม (หน้าที่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การเลี้ยง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ดูบุพการี และ/แม่ยังคงเป็นทายาทของบุตร) ดังนั้น ข้อห้ามเรื่องการมีส่วนได้เสีย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มีเจตนารมณ์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เพื่อให้สมาชิกสภาเทศบาลหรือคณะเทศมนตรีปฏิบัติหน้าที่โดยสุจริต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และเที่ยง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ธรรม ไม่เข้าไปหาประโยชน์และรักษาประโยชน์เทศบาล อันเป็นประโยชน์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สาธารณะอย่าง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เต็มที่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51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76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atin typeface="DBSharpX"/>
                <a:cs typeface="+mj-cs"/>
              </a:rPr>
              <a:t>เหตุจากสภาท้องถิ่นมีมติให้พ้นจากตำแหน่ง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7431" y="1421951"/>
            <a:ext cx="10779617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sz="40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หนองกระทิง (อ. 108/2547</a:t>
            </a:r>
            <a:r>
              <a:rPr lang="th-TH" sz="40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(1) ผู้ฟ้องคดีเป็น ส.</a:t>
            </a:r>
            <a:r>
              <a:rPr lang="th-TH" sz="4000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เคยถูกสภา </a:t>
            </a:r>
            <a:r>
              <a:rPr lang="th-TH" sz="4000" dirty="0" err="1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.ลงมติสามในสี่ให้พ้น</a:t>
            </a:r>
            <a:r>
              <a:rPr lang="th-TH" sz="40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จากตำแหน่ง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มาครั้งหนึ่งแล้ว และได้อุทธรณ์ต่อผู้ว่าราชการ</a:t>
            </a:r>
            <a:r>
              <a:rPr lang="th-TH" sz="40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จังหวัดๆวินิจฉัย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ว่า การเรียกประชุมสภาฯ ไม่ชอบฯเนื่องจาก </a:t>
            </a:r>
            <a:r>
              <a:rPr lang="th-TH" sz="40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นายอำเภอไม่ได้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อนุญาตให้เปิดประชุมวิสามัญ ทำให้การลงมติไม่ชอบ</a:t>
            </a:r>
            <a:r>
              <a:rPr lang="th-TH" sz="40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ฯผู้</a:t>
            </a:r>
            <a:r>
              <a:rPr lang="th-TH" sz="4000" dirty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ฟ้องคดีจึงกลับมาดำรงตำแหน่ง</a:t>
            </a:r>
            <a:r>
              <a:rPr lang="th-TH" sz="4000" dirty="0" smtClean="0"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ใหม่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40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08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77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เหตุจากมีส่วนได้เสียไม่ว่าทางตรงหรือทางอ้อม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(2) ต่อมาสภาฯขออนุมัติเปิดวิสามัญฯ สมาชิกไม่น้อยกว่าหนึ่งใน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สามเสนอ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ญัตติเพื่อลงมติให้ผู้ฟ้องคดีพ้นจากตำแหน่งข้อหาเดียวกับ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ที่เคย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ยื่นญัตติมาแล้ว (ความประพฤตินำมาซึ่งความเสื่อมเสียฯ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ชอบร้องเรียน ทำการวัดขนาดงานก่อสร้างยามวิกาล ใช้ถ้อยคำ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ในการ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ประชุมไม่เหมาะสม) สภาฯมีมติเกินสามในสี่ ให้ผู้ฟ้อง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คดีพ้น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จากตำแหน่ง ผู้ฟ้องคดียื่นอุทธรณ์ต่อผู้ว่าราชการจังหวัดว่า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57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78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เหตุเนื่องจากมีพฤติกรรมเสื่อมเสีย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 </a:t>
            </a:r>
            <a:r>
              <a:rPr lang="th-TH" sz="3200" dirty="0" err="1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อบต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. เล่นการพนัน นายอำเภอวินิจฉัยว่า มีพฤติกรรม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เสื่อมเสีย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ให้พ้นจากตำแหน่ง ศาลปกครองมีคำวินิจฉัยเป็น 2 แนวทาง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(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1) เล่นการพนันที่กฎหมายไม่ได้ห้ามเล่นเด็ดขาด ไม่ได้เป็นเจ้ามือ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/เจ้า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สำนัก หรือมีพฤติกรรมหมกมุ่น หรือเล่นเป็นอาจิณ ยังไม่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ถึงขนาด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ที่คนในชุมชนจะยอมรับไม่ได้ จึงไม่เป็นพฤติกรรม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ในทางเสื่อม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เสียทางศีลธรรม (คำพิพากษาศาลปกครองกลาง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คดีหมายเลข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แดงที่ 445/2546)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60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79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คำสั่งยุบสภาเทศบาล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คำสั่ง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กระทรวงมหาดไทยที่ 23/2545 เรื่อง ยุบสภาเทศบาลตำบล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ค.อำเภอ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คุระบุรี จังหวัดพังงา ลงวันที่ 29 มกราคม 2545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การ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ที่สภาเทศบาลไม่อาจดำเนินการบริหารงานต่อไปได้โดย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ปกติเนื่องจาก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สภาเทศบาลมีมติเลื่อนการพิจารณาร่างเทศ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บัญญัติงบประมาณ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รายจ่ายประจำปีออกไปโดยไม่มีเหตุผลและไม่มี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กำหนดเวลา 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โดยมีวัตถุประสงค์เพื่อมิให้ฝ่ายบริหารได้ใช้งบประมาณ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เพื่อท้องถิ่น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ได้อย่างมีประสิทธิภาพและเกิดอุปสรรคในการบริหารงาน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05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80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2856180" y="652510"/>
            <a:ext cx="7737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คำสั่งยุบสภาเทศบาล</a:t>
            </a:r>
            <a:endParaRPr lang="th-TH" sz="4400" b="1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3037" y="1502536"/>
            <a:ext cx="10779617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คำสั่ง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กระทรวงมหาดไทยที่ /2546 เรื่อง ยุบสภาเทศบาลตำบล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น.อำเภอ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เหนือคลอง จังหวัดกระบี่ ลงวันที่ 17 มกราคม 2546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	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สภาเทศบาลไม่อาจดำเนินการประชุมร่วมกันได้ 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เนื่องจากสมาชิก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สภาเทศบาลมีพฤติการณ์จงใจไม่เข้าร่วมประชุมและเป็น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เหตุให้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ไม่สามารถเลือกคณะเทศมนตรีขึ้นใหม่เพื่อเสนอต่อผู้ว่า</a:t>
            </a:r>
            <a:r>
              <a:rPr lang="th-TH" sz="3200" dirty="0" smtClean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ราชการจังหวัด</a:t>
            </a:r>
            <a:r>
              <a:rPr lang="th-TH" sz="3200" dirty="0">
                <a:solidFill>
                  <a:srgbClr val="000000"/>
                </a:solidFill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rPr>
              <a:t>แต่งตั้งได้ภายในกำหนดเวลา</a:t>
            </a:r>
            <a:endParaRPr lang="en-US" sz="3200" dirty="0">
              <a:effectLst/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90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81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365161" y="729784"/>
            <a:ext cx="9460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atin typeface="DBSharpX"/>
                <a:cs typeface="+mj-cs"/>
              </a:rPr>
              <a:t>บทบาทและการดำเนินงาน</a:t>
            </a:r>
            <a:r>
              <a:rPr lang="th-TH" sz="4400" b="1" dirty="0" smtClean="0">
                <a:latin typeface="DBSharpX"/>
                <a:cs typeface="+mj-cs"/>
              </a:rPr>
              <a:t>ของสมาชิกสภาท้องถิ่น</a:t>
            </a:r>
            <a:endParaRPr lang="th-TH" sz="4400" b="1" dirty="0"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397" y="1835441"/>
            <a:ext cx="6422131" cy="36796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8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82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365161" y="729784"/>
            <a:ext cx="9460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atin typeface="DBSharpX"/>
                <a:cs typeface="+mj-cs"/>
              </a:rPr>
              <a:t>บทบาทและการดำเนินงาน</a:t>
            </a:r>
            <a:r>
              <a:rPr lang="th-TH" sz="4400" b="1" dirty="0" smtClean="0">
                <a:latin typeface="DBSharpX"/>
                <a:cs typeface="+mj-cs"/>
              </a:rPr>
              <a:t>ของสมาชิกสภาท้องถิ่น</a:t>
            </a:r>
            <a:endParaRPr lang="th-TH" sz="4400" b="1" dirty="0"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99225"/>
            <a:ext cx="8229600" cy="4593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83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365161" y="729784"/>
            <a:ext cx="9460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การประชุมสภาท้องถิ่น</a:t>
            </a:r>
            <a:endParaRPr lang="th-TH" sz="4400" b="1" dirty="0"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627" y="1996225"/>
            <a:ext cx="4861945" cy="33149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43676" y="1734615"/>
            <a:ext cx="4075155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b="1" dirty="0">
                <a:latin typeface="DBSharpX-Bold"/>
                <a:cs typeface="+mj-cs"/>
              </a:rPr>
              <a:t>การประชุมสภาครั้ง</a:t>
            </a:r>
            <a:r>
              <a:rPr lang="th-TH" sz="3600" b="1" dirty="0" smtClean="0">
                <a:latin typeface="DBSharpX-Bold"/>
                <a:cs typeface="+mj-cs"/>
              </a:rPr>
              <a:t>แรก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cs typeface="+mj-cs"/>
              </a:rPr>
              <a:t>การประชุมสภา</a:t>
            </a:r>
            <a:r>
              <a:rPr lang="th-TH" sz="3600" dirty="0" smtClean="0">
                <a:cs typeface="+mj-cs"/>
              </a:rPr>
              <a:t>ท้องถิ่น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b="1" dirty="0">
                <a:cs typeface="+mj-cs"/>
              </a:rPr>
              <a:t>การเรียกประชุมสภา</a:t>
            </a:r>
            <a:r>
              <a:rPr lang="th-TH" sz="3600" b="1" dirty="0" smtClean="0">
                <a:cs typeface="+mj-cs"/>
              </a:rPr>
              <a:t>ท้องถิ่น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b="1" dirty="0">
                <a:cs typeface="+mj-cs"/>
              </a:rPr>
              <a:t>การเสนอ</a:t>
            </a:r>
            <a:r>
              <a:rPr lang="th-TH" sz="3600" b="1" dirty="0" smtClean="0">
                <a:cs typeface="+mj-cs"/>
              </a:rPr>
              <a:t>ญัตติ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b="1" dirty="0">
                <a:cs typeface="+mj-cs"/>
              </a:rPr>
              <a:t>ร่าง</a:t>
            </a:r>
            <a:r>
              <a:rPr lang="th-TH" sz="3600" b="1" dirty="0" smtClean="0">
                <a:cs typeface="+mj-cs"/>
              </a:rPr>
              <a:t>ข้อบัญญัติ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b="1" dirty="0">
                <a:cs typeface="+mj-cs"/>
              </a:rPr>
              <a:t>การอภิปราย</a:t>
            </a:r>
            <a:endParaRPr lang="th-TH" sz="3600" dirty="0"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42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84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365161" y="729784"/>
            <a:ext cx="9460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ข้อบัญญัติท้องถิ่น</a:t>
            </a:r>
            <a:endParaRPr lang="th-TH" sz="4400" b="1" dirty="0"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676" y="1734615"/>
            <a:ext cx="811953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เทศบาล ใช้ชื่อว่า “เทศบัญญัติ”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องค์การบริหารส่วนจังหวัด ใช้ชื่อว่า “ข้อบัญญัติจังหวัด”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องค์การบริหารส่วนตำบล ใช้ชื่อว่า “ข้อบังคับตำบล”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กรุงเทพมหานคร ใช้ชื่อว่า “ข้อบัญญัติกรุงเทพมหานคร” และ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เมืองพัทยา ใช้ชื่อว่า “ข้อบัญญัติเมืองพัทยา”</a:t>
            </a:r>
            <a:endParaRPr lang="th-TH" sz="3600" dirty="0"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92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85</a:t>
            </a:fld>
            <a:endParaRPr lang="th-TH"/>
          </a:p>
        </p:txBody>
      </p:sp>
      <p:sp>
        <p:nvSpPr>
          <p:cNvPr id="2" name="Rectangle 1"/>
          <p:cNvSpPr/>
          <p:nvPr/>
        </p:nvSpPr>
        <p:spPr>
          <a:xfrm>
            <a:off x="1365161" y="729784"/>
            <a:ext cx="94606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>
                <a:latin typeface="DBSharpX"/>
                <a:cs typeface="+mj-cs"/>
              </a:rPr>
              <a:t>ข้อบัญญัติท้องถิ่น</a:t>
            </a:r>
            <a:endParaRPr lang="th-TH" sz="4400" b="1" dirty="0"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3676" y="1734615"/>
            <a:ext cx="8119530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เทศบาล ใช้ชื่อว่า “เทศบัญญัติ”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องค์การบริหารส่วนจังหวัด ใช้ชื่อว่า “ข้อบัญญัติจังหวัด”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องค์การบริหารส่วนตำบล ใช้ชื่อว่า “ข้อบังคับตำบล”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กรุงเทพมหานคร ใช้ชื่อว่า “ข้อบัญญัติกรุงเทพมหานคร” และ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600" dirty="0">
                <a:latin typeface="DBSharpX-Bold"/>
                <a:cs typeface="+mj-cs"/>
              </a:rPr>
              <a:t>เมืองพัทยา ใช้ชื่อว่า “ข้อบัญญัติเมืองพัทยา”</a:t>
            </a:r>
            <a:endParaRPr lang="th-TH" sz="3600" dirty="0"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330" y="304184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12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8C3D-5003-4F8D-A136-BB8F07E10915}" type="slidenum">
              <a:rPr lang="en-US"/>
              <a:pPr/>
              <a:t>86</a:t>
            </a:fld>
            <a:endParaRPr lang="th-TH"/>
          </a:p>
        </p:txBody>
      </p:sp>
      <p:grpSp>
        <p:nvGrpSpPr>
          <p:cNvPr id="6" name="Group 5"/>
          <p:cNvGrpSpPr/>
          <p:nvPr/>
        </p:nvGrpSpPr>
        <p:grpSpPr>
          <a:xfrm>
            <a:off x="1493949" y="504534"/>
            <a:ext cx="9994005" cy="6034378"/>
            <a:chOff x="0" y="0"/>
            <a:chExt cx="6105525" cy="3962400"/>
          </a:xfrm>
        </p:grpSpPr>
        <p:sp>
          <p:nvSpPr>
            <p:cNvPr id="7" name="Rectangle 6"/>
            <p:cNvSpPr/>
            <p:nvPr/>
          </p:nvSpPr>
          <p:spPr>
            <a:xfrm>
              <a:off x="1933575" y="3524250"/>
              <a:ext cx="1219200" cy="438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นายก อบจ</a:t>
              </a:r>
              <a:r>
                <a:rPr lang="en-US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.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019300" y="2009775"/>
              <a:ext cx="1038225" cy="438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สภา อบจ</a:t>
              </a:r>
              <a:r>
                <a:rPr lang="en-US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.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24025" y="276225"/>
              <a:ext cx="1533525" cy="4000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ผู้ว่าราชการจังหวัด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2505075" y="2609850"/>
              <a:ext cx="0" cy="4095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552575" y="3000375"/>
              <a:ext cx="1981200" cy="4381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เสนอ ร่าง ข้อบัญญัติ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52575" y="1495425"/>
              <a:ext cx="1981200" cy="4381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ลงมติผ่าน ร่าง ข้อบัญญัติ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2466975" y="809625"/>
              <a:ext cx="0" cy="4095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2552700" y="819150"/>
              <a:ext cx="504825" cy="4381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7 </a:t>
              </a:r>
              <a:r>
                <a:rPr lang="th-TH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วัน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72025" y="0"/>
              <a:ext cx="1076325" cy="438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 dirty="0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เกิน </a:t>
              </a:r>
              <a:r>
                <a:rPr lang="en-US" sz="2400" b="1" dirty="0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15</a:t>
              </a:r>
              <a:r>
                <a:rPr lang="th-TH" sz="2400" b="1" dirty="0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 </a:t>
              </a:r>
              <a:r>
                <a:rPr lang="th-TH" sz="2400" b="1" dirty="0" smtClean="0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วัน</a:t>
              </a:r>
              <a:r>
                <a:rPr lang="th-TH" sz="2400" b="1" dirty="0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 </a:t>
              </a:r>
              <a:endParaRPr lang="en-US" sz="1600" dirty="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52975" y="600075"/>
              <a:ext cx="1323975" cy="4381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มติเห็นชอบผ่าน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4400550" y="485775"/>
              <a:ext cx="295275" cy="2857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400550" y="238125"/>
              <a:ext cx="371475" cy="1524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3714750" y="276225"/>
              <a:ext cx="685800" cy="4000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เห็นด้วย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324225" y="485775"/>
              <a:ext cx="257175" cy="457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3448050" y="1133475"/>
              <a:ext cx="2181225" cy="25146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695825" y="1685925"/>
              <a:ext cx="1409700" cy="9239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ส่งให้ นายก อบจ</a:t>
              </a:r>
              <a:r>
                <a:rPr lang="en-US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.</a:t>
              </a: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 ลงนามประกาศใช้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90500" y="276225"/>
              <a:ext cx="933450" cy="40005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ไม่เห็นด้วย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1219200" y="438150"/>
              <a:ext cx="333375" cy="457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628650" y="685800"/>
              <a:ext cx="1095375" cy="15430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0" y="1038225"/>
              <a:ext cx="1800225" cy="4381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30</a:t>
              </a: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 วัน </a:t>
              </a:r>
              <a:r>
                <a:rPr lang="en-US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/</a:t>
              </a: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 คะแนน </a:t>
              </a:r>
              <a:r>
                <a:rPr lang="en-US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2</a:t>
              </a:r>
              <a:r>
                <a:rPr lang="th-TH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 ส่วน </a:t>
              </a:r>
              <a:r>
                <a:rPr lang="en-US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3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  <p:sp>
          <p:nvSpPr>
            <p:cNvPr id="28" name="Curved Right Arrow 27"/>
            <p:cNvSpPr/>
            <p:nvPr/>
          </p:nvSpPr>
          <p:spPr>
            <a:xfrm>
              <a:off x="1171575" y="2276475"/>
              <a:ext cx="628650" cy="13716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h-TH" sz="400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  <p:sp>
          <p:nvSpPr>
            <p:cNvPr id="29" name="Curved Up Arrow 28"/>
            <p:cNvSpPr/>
            <p:nvPr/>
          </p:nvSpPr>
          <p:spPr>
            <a:xfrm rot="16200000">
              <a:off x="2447925" y="1409700"/>
              <a:ext cx="2688590" cy="932180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h-TH" sz="4000"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95725" y="1504950"/>
              <a:ext cx="504825" cy="4381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7 </a:t>
              </a:r>
              <a:r>
                <a:rPr lang="th-TH" b="1">
                  <a:effectLst/>
                  <a:latin typeface="Angsana New" panose="02020603050405020304" pitchFamily="18" charset="-34"/>
                  <a:ea typeface="Calibri" panose="020F0502020204030204" pitchFamily="34" charset="0"/>
                  <a:cs typeface="Angsana New" panose="02020603050405020304" pitchFamily="18" charset="-34"/>
                </a:rPr>
                <a:t>วัน</a:t>
              </a:r>
              <a:endParaRPr lang="en-US" sz="1600">
                <a:effectLst/>
                <a:latin typeface="Angsana New" panose="02020603050405020304" pitchFamily="18" charset="-34"/>
                <a:ea typeface="Calibri" panose="020F0502020204030204" pitchFamily="34" charset="0"/>
                <a:cs typeface="Angsana New" panose="02020603050405020304" pitchFamily="18" charset="-34"/>
              </a:endParaRP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888" y="5688147"/>
            <a:ext cx="757661" cy="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80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2347</Words>
  <Application>Microsoft Office PowerPoint</Application>
  <PresentationFormat>Widescreen</PresentationFormat>
  <Paragraphs>396</Paragraphs>
  <Slides>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9" baseType="lpstr">
      <vt:lpstr>Angsana New</vt:lpstr>
      <vt:lpstr>Arial</vt:lpstr>
      <vt:lpstr>Arial</vt:lpstr>
      <vt:lpstr>Calibri</vt:lpstr>
      <vt:lpstr>Calibri Light</vt:lpstr>
      <vt:lpstr>Cordia New</vt:lpstr>
      <vt:lpstr>DBSharpX</vt:lpstr>
      <vt:lpstr>DBSharpX-Bold</vt:lpstr>
      <vt:lpstr>TH NiramitIT๙ </vt:lpstr>
      <vt:lpstr>UPCDBold</vt:lpstr>
      <vt:lpstr>UPCDBoldItalic</vt:lpstr>
      <vt:lpstr>UPCDLight</vt:lpstr>
      <vt:lpstr>Office Theme</vt:lpstr>
      <vt:lpstr>กฎหมาย ท้องถิ่น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30</cp:revision>
  <dcterms:created xsi:type="dcterms:W3CDTF">2017-08-24T06:39:03Z</dcterms:created>
  <dcterms:modified xsi:type="dcterms:W3CDTF">2017-09-09T03:35:30Z</dcterms:modified>
</cp:coreProperties>
</file>